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88825"/>
  <p:notesSz cx="6858000" cy="9144000"/>
  <p:embeddedFontLst>
    <p:embeddedFont>
      <p:font typeface="Quattrocento Sans"/>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italic.fntdata"/><Relationship Id="rId20" Type="http://schemas.openxmlformats.org/officeDocument/2006/relationships/slide" Target="slides/slide15.xml"/><Relationship Id="rId42" Type="http://schemas.openxmlformats.org/officeDocument/2006/relationships/font" Target="fonts/CenturyGothic-regular.fntdata"/><Relationship Id="rId41" Type="http://schemas.openxmlformats.org/officeDocument/2006/relationships/font" Target="fonts/QuattrocentoSans-boldItalic.fntdata"/><Relationship Id="rId22" Type="http://schemas.openxmlformats.org/officeDocument/2006/relationships/slide" Target="slides/slide17.xml"/><Relationship Id="rId44" Type="http://schemas.openxmlformats.org/officeDocument/2006/relationships/font" Target="fonts/CenturyGothic-italic.fntdata"/><Relationship Id="rId21" Type="http://schemas.openxmlformats.org/officeDocument/2006/relationships/slide" Target="slides/slide16.xml"/><Relationship Id="rId43" Type="http://schemas.openxmlformats.org/officeDocument/2006/relationships/font" Target="fonts/CenturyGothic-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QuattrocentoSans-bold.fntdata"/><Relationship Id="rId16" Type="http://schemas.openxmlformats.org/officeDocument/2006/relationships/slide" Target="slides/slide11.xml"/><Relationship Id="rId38" Type="http://schemas.openxmlformats.org/officeDocument/2006/relationships/font" Target="fonts/Quattrocento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 hàm resole và reject đều chỉ nhận 1 tham số</a:t>
            </a:r>
            <a:endParaRPr/>
          </a:p>
        </p:txBody>
      </p:sp>
      <p:sp>
        <p:nvSpPr>
          <p:cNvPr id="270" name="Google Shape;27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 hàm resole và reject đều chỉ nhận 1 tham số</a:t>
            </a:r>
            <a:endParaRPr/>
          </a:p>
        </p:txBody>
      </p:sp>
      <p:sp>
        <p:nvSpPr>
          <p:cNvPr id="302" name="Google Shape;302;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 hàm resole và reject đều chỉ nhận 1 tham số</a:t>
            </a:r>
            <a:endParaRPr/>
          </a:p>
        </p:txBody>
      </p:sp>
      <p:sp>
        <p:nvSpPr>
          <p:cNvPr id="310" name="Google Shape;31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Lưu ý: Callback Hell không phải là vấn đề về kỹ thuật, code vẫn chạy tốt trong callback hell, điều ảnh hưởng lớn nhất là cách trình bày dẫn đến việc khó đọc, khó khăn trong việc maintainance</a:t>
            </a:r>
            <a:endParaRPr/>
          </a:p>
          <a:p>
            <a:pPr indent="0" lvl="0" marL="0" rtl="0" algn="l">
              <a:spcBef>
                <a:spcPts val="0"/>
              </a:spcBef>
              <a:spcAft>
                <a:spcPts val="0"/>
              </a:spcAft>
              <a:buNone/>
            </a:pPr>
            <a:r>
              <a:t/>
            </a:r>
            <a:endParaRPr/>
          </a:p>
        </p:txBody>
      </p:sp>
      <p:sp>
        <p:nvSpPr>
          <p:cNvPr id="181" name="Google Shape;181;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15113" y="0"/>
            <a:ext cx="12203938" cy="6858000"/>
          </a:xfrm>
          <a:prstGeom prst="rect">
            <a:avLst/>
          </a:prstGeom>
          <a:noFill/>
          <a:ln>
            <a:noFill/>
          </a:ln>
        </p:spPr>
      </p:pic>
      <p:sp>
        <p:nvSpPr>
          <p:cNvPr id="17" name="Google Shape;17;p2"/>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A15D"/>
              </a:buClr>
              <a:buSzPts val="3200"/>
              <a:buFont typeface="Quattrocento Sans"/>
              <a:buNone/>
              <a:defRPr b="1" sz="3200" cap="none">
                <a:solidFill>
                  <a:srgbClr val="FFA15D"/>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4567032" y="4800600"/>
            <a:ext cx="7255063" cy="990600"/>
          </a:xfrm>
          <a:prstGeom prst="rect">
            <a:avLst/>
          </a:prstGeom>
          <a:noFill/>
          <a:ln>
            <a:noFill/>
          </a:ln>
        </p:spPr>
        <p:txBody>
          <a:bodyPr anchorCtr="0" anchor="t" bIns="45700" lIns="91425" spcFirstLastPara="1" rIns="91425" wrap="square" tIns="45700">
            <a:normAutofit/>
          </a:bodyPr>
          <a:lstStyle>
            <a:lvl1pPr lvl="0" algn="l">
              <a:spcBef>
                <a:spcPts val="640"/>
              </a:spcBef>
              <a:spcAft>
                <a:spcPts val="0"/>
              </a:spcAft>
              <a:buClr>
                <a:srgbClr val="FFF0E6"/>
              </a:buClr>
              <a:buSzPts val="3200"/>
              <a:buNone/>
              <a:defRPr b="1" sz="3200" cap="small">
                <a:solidFill>
                  <a:srgbClr val="FFF0E6"/>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9" name="Google Shape;19;p2"/>
          <p:cNvPicPr preferRelativeResize="0"/>
          <p:nvPr/>
        </p:nvPicPr>
        <p:blipFill rotWithShape="1">
          <a:blip r:embed="rId3">
            <a:alphaModFix/>
          </a:blip>
          <a:srcRect b="0" l="0" r="0" t="0"/>
          <a:stretch/>
        </p:blipFill>
        <p:spPr>
          <a:xfrm>
            <a:off x="549628" y="1998676"/>
            <a:ext cx="3330081" cy="3867692"/>
          </a:xfrm>
          <a:prstGeom prst="ellipse">
            <a:avLst/>
          </a:prstGeom>
          <a:noFill/>
          <a:ln>
            <a:noFill/>
          </a:ln>
        </p:spPr>
      </p:pic>
      <p:pic>
        <p:nvPicPr>
          <p:cNvPr id="20" name="Google Shape;20;p2"/>
          <p:cNvPicPr preferRelativeResize="0"/>
          <p:nvPr/>
        </p:nvPicPr>
        <p:blipFill rotWithShape="1">
          <a:blip r:embed="rId4">
            <a:alphaModFix/>
          </a:blip>
          <a:srcRect b="0" l="0" r="0" t="0"/>
          <a:stretch/>
        </p:blipFill>
        <p:spPr>
          <a:xfrm>
            <a:off x="1163067" y="2615632"/>
            <a:ext cx="2103203" cy="2612290"/>
          </a:xfrm>
          <a:prstGeom prst="rect">
            <a:avLst/>
          </a:prstGeom>
          <a:noFill/>
          <a:ln>
            <a:noFill/>
          </a:ln>
        </p:spPr>
      </p:pic>
      <p:pic>
        <p:nvPicPr>
          <p:cNvPr id="21" name="Google Shape;21;p2"/>
          <p:cNvPicPr preferRelativeResize="0"/>
          <p:nvPr/>
        </p:nvPicPr>
        <p:blipFill rotWithShape="1">
          <a:blip r:embed="rId5">
            <a:alphaModFix/>
          </a:blip>
          <a:srcRect b="0" l="0" r="0" t="0"/>
          <a:stretch/>
        </p:blipFill>
        <p:spPr>
          <a:xfrm>
            <a:off x="8517125" y="533400"/>
            <a:ext cx="2626541" cy="1447800"/>
          </a:xfrm>
          <a:prstGeom prst="rect">
            <a:avLst/>
          </a:prstGeom>
          <a:noFill/>
          <a:ln>
            <a:noFill/>
          </a:ln>
        </p:spPr>
      </p:pic>
      <p:sp>
        <p:nvSpPr>
          <p:cNvPr id="22" name="Google Shape;22;p2"/>
          <p:cNvSpPr/>
          <p:nvPr/>
        </p:nvSpPr>
        <p:spPr>
          <a:xfrm>
            <a:off x="8029096" y="1978223"/>
            <a:ext cx="415977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Quattrocento Sans"/>
                <a:ea typeface="Quattrocento Sans"/>
                <a:cs typeface="Quattrocento Sans"/>
                <a:sym typeface="Quattrocento Sans"/>
              </a:rPr>
              <a:t>Conceive Design Implement Operate</a:t>
            </a:r>
            <a:endParaRPr b="1" i="0" sz="1800" u="none" cap="none" strike="noStrike">
              <a:solidFill>
                <a:schemeClr val="lt1"/>
              </a:solidFill>
              <a:latin typeface="Quattrocento Sans"/>
              <a:ea typeface="Quattrocento Sans"/>
              <a:cs typeface="Quattrocento Sans"/>
              <a:sym typeface="Quattrocento Sans"/>
            </a:endParaRPr>
          </a:p>
        </p:txBody>
      </p:sp>
      <p:sp>
        <p:nvSpPr>
          <p:cNvPr id="23" name="Google Shape;23;p2"/>
          <p:cNvSpPr txBox="1"/>
          <p:nvPr/>
        </p:nvSpPr>
        <p:spPr>
          <a:xfrm>
            <a:off x="9324662" y="6488668"/>
            <a:ext cx="287927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800" u="none" cap="none" strike="noStrike">
                <a:solidFill>
                  <a:srgbClr val="FF5A33"/>
                </a:solidFill>
                <a:latin typeface="Century Gothic"/>
                <a:ea typeface="Century Gothic"/>
                <a:cs typeface="Century Gothic"/>
                <a:sym typeface="Century Gothic"/>
              </a:rPr>
              <a:t>http://www.poly.edu.vn</a:t>
            </a:r>
            <a:endParaRPr/>
          </a:p>
        </p:txBody>
      </p:sp>
      <p:sp>
        <p:nvSpPr>
          <p:cNvPr id="24" name="Google Shape;24;p2"/>
          <p:cNvSpPr/>
          <p:nvPr/>
        </p:nvSpPr>
        <p:spPr>
          <a:xfrm>
            <a:off x="858571" y="6062246"/>
            <a:ext cx="271219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THỰC HỌC – THỰC NGHIỆP</a:t>
            </a:r>
            <a:endParaRPr b="0" i="0" sz="1600" u="none" cap="none" strike="noStrike">
              <a:solidFill>
                <a:srgbClr val="FFFFFF"/>
              </a:solidFill>
              <a:latin typeface="Quattrocento Sans"/>
              <a:ea typeface="Quattrocento Sans"/>
              <a:cs typeface="Quattrocento Sans"/>
              <a:sym typeface="Quattrocento Sans"/>
            </a:endParaRPr>
          </a:p>
        </p:txBody>
      </p:sp>
      <p:cxnSp>
        <p:nvCxnSpPr>
          <p:cNvPr id="25" name="Google Shape;25;p2"/>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
                                        </p:tgtEl>
                                        <p:attrNameLst>
                                          <p:attrName>style.visibility</p:attrName>
                                        </p:attrNameLst>
                                      </p:cBhvr>
                                      <p:to>
                                        <p:strVal val="visible"/>
                                      </p:to>
                                    </p:set>
                                    <p:animEffect filter="fade" transition="in">
                                      <p:cBhvr>
                                        <p:cTn dur="1000"/>
                                        <p:tgtEl>
                                          <p:spTgt spid="21"/>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1000"/>
                                        <p:tgtEl>
                                          <p:spTgt spid="17"/>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0"/>
                                        <p:tgtEl>
                                          <p:spTgt spid="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0"/>
                                        <p:tgtEl>
                                          <p:spTgt spid="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0"/>
                                        <p:tgtEl>
                                          <p:spTgt spid="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0"/>
                                        <p:tgtEl>
                                          <p:spTgt spid="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0"/>
                                        <p:tgtEl>
                                          <p:spTgt spid="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0"/>
                                        <p:tgtEl>
                                          <p:spTgt spid="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0"/>
                                        <p:tgtEl>
                                          <p:spTgt spid="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0"/>
                                        <p:tgtEl>
                                          <p:spTgt spid="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0"/>
                                        <p:tgtEl>
                                          <p:spTgt spid="1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8" name="Shape 98"/>
        <p:cNvGrpSpPr/>
        <p:nvPr/>
      </p:nvGrpSpPr>
      <p:grpSpPr>
        <a:xfrm>
          <a:off x="0" y="0"/>
          <a:ext cx="0" cy="0"/>
          <a:chOff x="0" y="0"/>
          <a:chExt cx="0" cy="0"/>
        </a:xfrm>
      </p:grpSpPr>
      <p:sp>
        <p:nvSpPr>
          <p:cNvPr id="99" name="Google Shape;99;p11"/>
          <p:cNvSpPr txBox="1"/>
          <p:nvPr>
            <p:ph idx="1" type="body"/>
          </p:nvPr>
        </p:nvSpPr>
        <p:spPr>
          <a:xfrm>
            <a:off x="609442" y="914400"/>
            <a:ext cx="538551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FF3300"/>
              </a:buClr>
              <a:buSzPts val="2400"/>
              <a:buNone/>
              <a:defRPr b="1" sz="2400" cap="small">
                <a:solidFill>
                  <a:srgbClr val="FF330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0" name="Google Shape;100;p11"/>
          <p:cNvSpPr txBox="1"/>
          <p:nvPr>
            <p:ph idx="2" type="body"/>
          </p:nvPr>
        </p:nvSpPr>
        <p:spPr>
          <a:xfrm>
            <a:off x="609442" y="1600201"/>
            <a:ext cx="5385515"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FF3300"/>
              </a:buClr>
              <a:buSzPts val="2400"/>
              <a:buFont typeface="Noto Sans Symbols"/>
              <a:buChar char="❖"/>
              <a:defRPr sz="2400"/>
            </a:lvl1pPr>
            <a:lvl2pPr indent="-355600" lvl="1" marL="914400" algn="l">
              <a:spcBef>
                <a:spcPts val="400"/>
              </a:spcBef>
              <a:spcAft>
                <a:spcPts val="0"/>
              </a:spcAft>
              <a:buClr>
                <a:srgbClr val="FF3300"/>
              </a:buClr>
              <a:buSzPts val="2000"/>
              <a:buFont typeface="Noto Sans Symbols"/>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1" name="Google Shape;101;p11"/>
          <p:cNvSpPr txBox="1"/>
          <p:nvPr>
            <p:ph idx="3" type="body"/>
          </p:nvPr>
        </p:nvSpPr>
        <p:spPr>
          <a:xfrm>
            <a:off x="6191755" y="914400"/>
            <a:ext cx="5387630"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FF3300"/>
              </a:buClr>
              <a:buSzPts val="2400"/>
              <a:buNone/>
              <a:defRPr b="1" sz="2400" cap="small">
                <a:solidFill>
                  <a:srgbClr val="FF330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2" name="Google Shape;102;p11"/>
          <p:cNvSpPr txBox="1"/>
          <p:nvPr>
            <p:ph idx="4" type="body"/>
          </p:nvPr>
        </p:nvSpPr>
        <p:spPr>
          <a:xfrm>
            <a:off x="6191755" y="1600201"/>
            <a:ext cx="538763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FF3300"/>
              </a:buClr>
              <a:buSzPts val="2400"/>
              <a:buFont typeface="Noto Sans Symbols"/>
              <a:buChar char="❖"/>
              <a:defRPr sz="2400"/>
            </a:lvl1pPr>
            <a:lvl2pPr indent="-355600" lvl="1" marL="914400" algn="l">
              <a:spcBef>
                <a:spcPts val="400"/>
              </a:spcBef>
              <a:spcAft>
                <a:spcPts val="0"/>
              </a:spcAft>
              <a:buClr>
                <a:srgbClr val="FF3300"/>
              </a:buClr>
              <a:buSzPts val="2000"/>
              <a:buFont typeface="Noto Sans Symbols"/>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3" name="Google Shape;103;p1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6" name="Google Shape;106;p11"/>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107" name="Google Shape;107;p11"/>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108" name="Google Shape;108;p11"/>
          <p:cNvSpPr txBox="1"/>
          <p:nvPr>
            <p:ph type="title"/>
          </p:nvPr>
        </p:nvSpPr>
        <p:spPr>
          <a:xfrm>
            <a:off x="2742486" y="274638"/>
            <a:ext cx="8836898" cy="563562"/>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2"/>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2"/>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2"/>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13"/>
          <p:cNvSpPr txBox="1"/>
          <p:nvPr>
            <p:ph type="title"/>
          </p:nvPr>
        </p:nvSpPr>
        <p:spPr>
          <a:xfrm>
            <a:off x="609443" y="273050"/>
            <a:ext cx="4010040"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3"/>
          <p:cNvSpPr txBox="1"/>
          <p:nvPr>
            <p:ph idx="1" type="body"/>
          </p:nvPr>
        </p:nvSpPr>
        <p:spPr>
          <a:xfrm>
            <a:off x="4765493" y="273052"/>
            <a:ext cx="6813891"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16" name="Google Shape;116;p13"/>
          <p:cNvSpPr txBox="1"/>
          <p:nvPr>
            <p:ph idx="2" type="body"/>
          </p:nvPr>
        </p:nvSpPr>
        <p:spPr>
          <a:xfrm>
            <a:off x="609443" y="1435102"/>
            <a:ext cx="4010040"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7" name="Google Shape;117;p1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14"/>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4"/>
          <p:cNvSpPr/>
          <p:nvPr>
            <p:ph idx="2" type="pic"/>
          </p:nvPr>
        </p:nvSpPr>
        <p:spPr>
          <a:xfrm>
            <a:off x="2389095" y="612775"/>
            <a:ext cx="7313295" cy="4114800"/>
          </a:xfrm>
          <a:prstGeom prst="rect">
            <a:avLst/>
          </a:prstGeom>
          <a:noFill/>
          <a:ln>
            <a:noFill/>
          </a:ln>
        </p:spPr>
      </p:sp>
      <p:sp>
        <p:nvSpPr>
          <p:cNvPr id="123" name="Google Shape;123;p14"/>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24" name="Google Shape;124;p1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5"/>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5"/>
          <p:cNvSpPr txBox="1"/>
          <p:nvPr>
            <p:ph idx="1" type="body"/>
          </p:nvPr>
        </p:nvSpPr>
        <p:spPr>
          <a:xfrm rot="5400000">
            <a:off x="3831432" y="-1621787"/>
            <a:ext cx="4525963" cy="1096994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1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6"/>
          <p:cNvSpPr txBox="1"/>
          <p:nvPr>
            <p:ph type="title"/>
          </p:nvPr>
        </p:nvSpPr>
        <p:spPr>
          <a:xfrm rot="5400000">
            <a:off x="7282379" y="1829160"/>
            <a:ext cx="5851525" cy="274248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6"/>
          <p:cNvSpPr txBox="1"/>
          <p:nvPr>
            <p:ph idx="1" type="body"/>
          </p:nvPr>
        </p:nvSpPr>
        <p:spPr>
          <a:xfrm rot="5400000">
            <a:off x="1695834" y="-811752"/>
            <a:ext cx="5851525" cy="8024309"/>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1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39" name="Shape 139"/>
        <p:cNvGrpSpPr/>
        <p:nvPr/>
      </p:nvGrpSpPr>
      <p:grpSpPr>
        <a:xfrm>
          <a:off x="0" y="0"/>
          <a:ext cx="0" cy="0"/>
          <a:chOff x="0" y="0"/>
          <a:chExt cx="0" cy="0"/>
        </a:xfrm>
      </p:grpSpPr>
      <p:sp>
        <p:nvSpPr>
          <p:cNvPr id="140" name="Google Shape;140;p17"/>
          <p:cNvSpPr txBox="1"/>
          <p:nvPr>
            <p:ph idx="12" type="sldNum"/>
          </p:nvPr>
        </p:nvSpPr>
        <p:spPr>
          <a:xfrm>
            <a:off x="-1929897" y="6188077"/>
            <a:ext cx="2844059"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Layou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3"/>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33" name="Google Shape;33;p3"/>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pic>
        <p:nvPicPr>
          <p:cNvPr descr="D:\Pictures\PNG\present.png" id="34" name="Google Shape;34;p3"/>
          <p:cNvPicPr preferRelativeResize="0"/>
          <p:nvPr/>
        </p:nvPicPr>
        <p:blipFill rotWithShape="1">
          <a:blip r:embed="rId3">
            <a:alphaModFix/>
          </a:blip>
          <a:srcRect b="0" l="0" r="0" t="0"/>
          <a:stretch/>
        </p:blipFill>
        <p:spPr>
          <a:xfrm>
            <a:off x="303212" y="1501139"/>
            <a:ext cx="2318714" cy="535686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35" name="Shape 35"/>
        <p:cNvGrpSpPr/>
        <p:nvPr/>
      </p:nvGrpSpPr>
      <p:grpSpPr>
        <a:xfrm>
          <a:off x="0" y="0"/>
          <a:ext cx="0" cy="0"/>
          <a:chOff x="0" y="0"/>
          <a:chExt cx="0" cy="0"/>
        </a:xfrm>
      </p:grpSpPr>
      <p:pic>
        <p:nvPicPr>
          <p:cNvPr descr="D:\Pictures\PNG\present.png" id="36" name="Google Shape;36;p4"/>
          <p:cNvPicPr preferRelativeResize="0"/>
          <p:nvPr/>
        </p:nvPicPr>
        <p:blipFill rotWithShape="1">
          <a:blip r:embed="rId2">
            <a:alphaModFix/>
          </a:blip>
          <a:srcRect b="0" l="0" r="0" t="0"/>
          <a:stretch/>
        </p:blipFill>
        <p:spPr>
          <a:xfrm flipH="1">
            <a:off x="9900340" y="1501140"/>
            <a:ext cx="2318714" cy="5356861"/>
          </a:xfrm>
          <a:prstGeom prst="rect">
            <a:avLst/>
          </a:prstGeom>
          <a:noFill/>
          <a:ln>
            <a:noFill/>
          </a:ln>
        </p:spPr>
      </p:pic>
      <p:sp>
        <p:nvSpPr>
          <p:cNvPr id="37" name="Google Shape;37;p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4"/>
          <p:cNvPicPr preferRelativeResize="0"/>
          <p:nvPr/>
        </p:nvPicPr>
        <p:blipFill rotWithShape="1">
          <a:blip r:embed="rId3">
            <a:alphaModFix/>
          </a:blip>
          <a:srcRect b="0" l="0" r="0" t="0"/>
          <a:stretch/>
        </p:blipFill>
        <p:spPr>
          <a:xfrm>
            <a:off x="638251" y="218718"/>
            <a:ext cx="2104236" cy="548806"/>
          </a:xfrm>
          <a:prstGeom prst="rect">
            <a:avLst/>
          </a:prstGeom>
          <a:noFill/>
          <a:ln>
            <a:noFill/>
          </a:ln>
        </p:spPr>
      </p:pic>
      <p:cxnSp>
        <p:nvCxnSpPr>
          <p:cNvPr id="43" name="Google Shape;43;p4"/>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4" name="Shape 44"/>
        <p:cNvGrpSpPr/>
        <p:nvPr/>
      </p:nvGrpSpPr>
      <p:grpSpPr>
        <a:xfrm>
          <a:off x="0" y="0"/>
          <a:ext cx="0" cy="0"/>
          <a:chOff x="0" y="0"/>
          <a:chExt cx="0" cy="0"/>
        </a:xfrm>
      </p:grpSpPr>
      <p:sp>
        <p:nvSpPr>
          <p:cNvPr id="45" name="Google Shape;45;p5"/>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5"/>
          <p:cNvPicPr preferRelativeResize="0"/>
          <p:nvPr/>
        </p:nvPicPr>
        <p:blipFill rotWithShape="1">
          <a:blip r:embed="rId2">
            <a:alphaModFix/>
          </a:blip>
          <a:srcRect b="0" l="0" r="0" t="0"/>
          <a:stretch/>
        </p:blipFill>
        <p:spPr>
          <a:xfrm>
            <a:off x="5025246" y="1219202"/>
            <a:ext cx="2138334" cy="302937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6"/>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57" name="Google Shape;57;p6"/>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Layout">
  <p:cSld name="Summary Layout">
    <p:spTree>
      <p:nvGrpSpPr>
        <p:cNvPr id="58" name="Shape 58"/>
        <p:cNvGrpSpPr/>
        <p:nvPr/>
      </p:nvGrpSpPr>
      <p:grpSpPr>
        <a:xfrm>
          <a:off x="0" y="0"/>
          <a:ext cx="0" cy="0"/>
          <a:chOff x="0" y="0"/>
          <a:chExt cx="0" cy="0"/>
        </a:xfrm>
      </p:grpSpPr>
      <p:pic>
        <p:nvPicPr>
          <p:cNvPr descr="Related image" id="59" name="Google Shape;59;p7"/>
          <p:cNvPicPr preferRelativeResize="0"/>
          <p:nvPr/>
        </p:nvPicPr>
        <p:blipFill rotWithShape="1">
          <a:blip r:embed="rId2">
            <a:alphaModFix/>
          </a:blip>
          <a:srcRect b="0" l="0" r="0" t="0"/>
          <a:stretch/>
        </p:blipFill>
        <p:spPr>
          <a:xfrm>
            <a:off x="9371012" y="914400"/>
            <a:ext cx="1842993" cy="1676400"/>
          </a:xfrm>
          <a:prstGeom prst="rect">
            <a:avLst/>
          </a:prstGeom>
          <a:noFill/>
          <a:ln>
            <a:noFill/>
          </a:ln>
        </p:spPr>
      </p:pic>
      <p:pic>
        <p:nvPicPr>
          <p:cNvPr descr="D:\Pictures\PNG\present.png" id="60" name="Google Shape;60;p7"/>
          <p:cNvPicPr preferRelativeResize="0"/>
          <p:nvPr/>
        </p:nvPicPr>
        <p:blipFill rotWithShape="1">
          <a:blip r:embed="rId3">
            <a:alphaModFix/>
          </a:blip>
          <a:srcRect b="0" l="0" r="0" t="0"/>
          <a:stretch/>
        </p:blipFill>
        <p:spPr>
          <a:xfrm flipH="1">
            <a:off x="9900340" y="1501140"/>
            <a:ext cx="2318714" cy="5356861"/>
          </a:xfrm>
          <a:prstGeom prst="rect">
            <a:avLst/>
          </a:prstGeom>
          <a:noFill/>
          <a:ln>
            <a:noFill/>
          </a:ln>
        </p:spPr>
      </p:pic>
      <p:sp>
        <p:nvSpPr>
          <p:cNvPr id="61" name="Google Shape;61;p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7"/>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6" name="Google Shape;66;p7"/>
          <p:cNvPicPr preferRelativeResize="0"/>
          <p:nvPr/>
        </p:nvPicPr>
        <p:blipFill rotWithShape="1">
          <a:blip r:embed="rId4">
            <a:alphaModFix/>
          </a:blip>
          <a:srcRect b="0" l="0" r="0" t="0"/>
          <a:stretch/>
        </p:blipFill>
        <p:spPr>
          <a:xfrm>
            <a:off x="638251" y="218718"/>
            <a:ext cx="2104236" cy="548806"/>
          </a:xfrm>
          <a:prstGeom prst="rect">
            <a:avLst/>
          </a:prstGeom>
          <a:noFill/>
          <a:ln>
            <a:noFill/>
          </a:ln>
        </p:spPr>
      </p:pic>
      <p:cxnSp>
        <p:nvCxnSpPr>
          <p:cNvPr id="67" name="Google Shape;67;p7"/>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ayout">
  <p:cSld name="Thank You Layout">
    <p:spTree>
      <p:nvGrpSpPr>
        <p:cNvPr id="68" name="Shape 68"/>
        <p:cNvGrpSpPr/>
        <p:nvPr/>
      </p:nvGrpSpPr>
      <p:grpSpPr>
        <a:xfrm>
          <a:off x="0" y="0"/>
          <a:ext cx="0" cy="0"/>
          <a:chOff x="0" y="0"/>
          <a:chExt cx="0" cy="0"/>
        </a:xfrm>
      </p:grpSpPr>
      <p:sp>
        <p:nvSpPr>
          <p:cNvPr id="69" name="Google Shape;69;p8"/>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72" name="Google Shape;72;p8"/>
          <p:cNvGrpSpPr/>
          <p:nvPr/>
        </p:nvGrpSpPr>
        <p:grpSpPr>
          <a:xfrm>
            <a:off x="0" y="12700"/>
            <a:ext cx="12240699" cy="6845300"/>
            <a:chOff x="0" y="12700"/>
            <a:chExt cx="12213597" cy="6845300"/>
          </a:xfrm>
        </p:grpSpPr>
        <p:pic>
          <p:nvPicPr>
            <p:cNvPr id="73" name="Google Shape;73;p8"/>
            <p:cNvPicPr preferRelativeResize="0"/>
            <p:nvPr/>
          </p:nvPicPr>
          <p:blipFill rotWithShape="1">
            <a:blip r:embed="rId2">
              <a:alphaModFix/>
            </a:blip>
            <a:srcRect b="0" l="0" r="0" t="0"/>
            <a:stretch/>
          </p:blipFill>
          <p:spPr>
            <a:xfrm>
              <a:off x="3069597" y="12700"/>
              <a:ext cx="9144000" cy="6845300"/>
            </a:xfrm>
            <a:prstGeom prst="rect">
              <a:avLst/>
            </a:prstGeom>
            <a:noFill/>
            <a:ln>
              <a:noFill/>
            </a:ln>
          </p:spPr>
        </p:pic>
        <p:pic>
          <p:nvPicPr>
            <p:cNvPr id="74" name="Google Shape;74;p8"/>
            <p:cNvPicPr preferRelativeResize="0"/>
            <p:nvPr/>
          </p:nvPicPr>
          <p:blipFill rotWithShape="1">
            <a:blip r:embed="rId2">
              <a:alphaModFix/>
            </a:blip>
            <a:srcRect b="0" l="0" r="90861" t="0"/>
            <a:stretch/>
          </p:blipFill>
          <p:spPr>
            <a:xfrm>
              <a:off x="0" y="12700"/>
              <a:ext cx="3069597" cy="6845300"/>
            </a:xfrm>
            <a:prstGeom prst="rect">
              <a:avLst/>
            </a:prstGeom>
            <a:noFill/>
            <a:ln>
              <a:noFill/>
            </a:ln>
          </p:spPr>
        </p:pic>
      </p:grpSp>
      <p:pic>
        <p:nvPicPr>
          <p:cNvPr descr="Image result for thanks" id="75" name="Google Shape;75;p8"/>
          <p:cNvPicPr preferRelativeResize="0"/>
          <p:nvPr/>
        </p:nvPicPr>
        <p:blipFill rotWithShape="1">
          <a:blip r:embed="rId3">
            <a:alphaModFix/>
          </a:blip>
          <a:srcRect b="0" l="0" r="0" t="0"/>
          <a:stretch/>
        </p:blipFill>
        <p:spPr>
          <a:xfrm>
            <a:off x="2360612" y="4155743"/>
            <a:ext cx="4419600" cy="2702257"/>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grpSp>
        <p:nvGrpSpPr>
          <p:cNvPr id="76" name="Google Shape;76;p8"/>
          <p:cNvGrpSpPr/>
          <p:nvPr/>
        </p:nvGrpSpPr>
        <p:grpSpPr>
          <a:xfrm>
            <a:off x="645390" y="2542160"/>
            <a:ext cx="2243139" cy="4371824"/>
            <a:chOff x="-2798010" y="2616804"/>
            <a:chExt cx="2238173" cy="4371824"/>
          </a:xfrm>
        </p:grpSpPr>
        <p:sp>
          <p:nvSpPr>
            <p:cNvPr id="77" name="Google Shape;77;p8"/>
            <p:cNvSpPr/>
            <p:nvPr/>
          </p:nvSpPr>
          <p:spPr>
            <a:xfrm>
              <a:off x="-2468880" y="3032760"/>
              <a:ext cx="1737360" cy="1935480"/>
            </a:xfrm>
            <a:custGeom>
              <a:rect b="b" l="l" r="r" t="t"/>
              <a:pathLst>
                <a:path extrusionOk="0" h="1935480" w="173736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None/>
              </a:pPr>
              <a:r>
                <a:t/>
              </a:r>
              <a:endParaRPr b="1" sz="2400">
                <a:solidFill>
                  <a:schemeClr val="dk1"/>
                </a:solidFill>
                <a:latin typeface="Quattrocento Sans"/>
                <a:ea typeface="Quattrocento Sans"/>
                <a:cs typeface="Quattrocento Sans"/>
                <a:sym typeface="Quattrocento Sans"/>
              </a:endParaRPr>
            </a:p>
          </p:txBody>
        </p:sp>
        <p:grpSp>
          <p:nvGrpSpPr>
            <p:cNvPr id="78" name="Google Shape;78;p8"/>
            <p:cNvGrpSpPr/>
            <p:nvPr/>
          </p:nvGrpSpPr>
          <p:grpSpPr>
            <a:xfrm>
              <a:off x="-2798010" y="2616804"/>
              <a:ext cx="2238173" cy="4371824"/>
              <a:chOff x="100462" y="2616804"/>
              <a:chExt cx="2238173" cy="4371824"/>
            </a:xfrm>
          </p:grpSpPr>
          <p:grpSp>
            <p:nvGrpSpPr>
              <p:cNvPr id="79" name="Google Shape;79;p8"/>
              <p:cNvGrpSpPr/>
              <p:nvPr/>
            </p:nvGrpSpPr>
            <p:grpSpPr>
              <a:xfrm>
                <a:off x="100462" y="2616804"/>
                <a:ext cx="2238173" cy="3972506"/>
                <a:chOff x="-84753" y="2896722"/>
                <a:chExt cx="2238173" cy="3972506"/>
              </a:xfrm>
            </p:grpSpPr>
            <p:sp>
              <p:nvSpPr>
                <p:cNvPr id="80" name="Google Shape;80;p8"/>
                <p:cNvSpPr/>
                <p:nvPr/>
              </p:nvSpPr>
              <p:spPr>
                <a:xfrm>
                  <a:off x="196771" y="3252486"/>
                  <a:ext cx="114172" cy="1400537"/>
                </a:xfrm>
                <a:custGeom>
                  <a:rect b="b" l="l" r="r" t="t"/>
                  <a:pathLst>
                    <a:path extrusionOk="0" h="1400537" w="114172">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None/>
                  </a:pPr>
                  <a:r>
                    <a:t/>
                  </a:r>
                  <a:endParaRPr b="1" sz="2400">
                    <a:solidFill>
                      <a:schemeClr val="dk1"/>
                    </a:solidFill>
                    <a:latin typeface="Quattrocento Sans"/>
                    <a:ea typeface="Quattrocento Sans"/>
                    <a:cs typeface="Quattrocento Sans"/>
                    <a:sym typeface="Quattrocento Sans"/>
                  </a:endParaRPr>
                </a:p>
              </p:txBody>
            </p:sp>
            <p:pic>
              <p:nvPicPr>
                <p:cNvPr id="81" name="Google Shape;81;p8"/>
                <p:cNvPicPr preferRelativeResize="0"/>
                <p:nvPr/>
              </p:nvPicPr>
              <p:blipFill rotWithShape="1">
                <a:blip r:embed="rId4">
                  <a:alphaModFix/>
                </a:blip>
                <a:srcRect b="0" l="20048" r="23611" t="0"/>
                <a:stretch/>
              </p:blipFill>
              <p:spPr>
                <a:xfrm>
                  <a:off x="-84753" y="2896722"/>
                  <a:ext cx="2238173" cy="3972506"/>
                </a:xfrm>
                <a:prstGeom prst="rect">
                  <a:avLst/>
                </a:prstGeom>
                <a:noFill/>
                <a:ln>
                  <a:noFill/>
                </a:ln>
              </p:spPr>
            </p:pic>
          </p:grpSp>
          <p:pic>
            <p:nvPicPr>
              <p:cNvPr id="82" name="Google Shape;82;p8"/>
              <p:cNvPicPr preferRelativeResize="0"/>
              <p:nvPr/>
            </p:nvPicPr>
            <p:blipFill rotWithShape="1">
              <a:blip r:embed="rId5">
                <a:alphaModFix/>
              </a:blip>
              <a:srcRect b="0" l="0" r="0" t="0"/>
              <a:stretch/>
            </p:blipFill>
            <p:spPr>
              <a:xfrm>
                <a:off x="100462" y="5057191"/>
                <a:ext cx="1150930" cy="1931437"/>
              </a:xfrm>
              <a:prstGeom prst="rect">
                <a:avLst/>
              </a:prstGeom>
              <a:noFill/>
              <a:ln>
                <a:noFill/>
              </a:ln>
            </p:spPr>
          </p:pic>
        </p:grpSp>
      </p:gr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3" name="Shape 83"/>
        <p:cNvGrpSpPr/>
        <p:nvPr/>
      </p:nvGrpSpPr>
      <p:grpSpPr>
        <a:xfrm>
          <a:off x="0" y="0"/>
          <a:ext cx="0" cy="0"/>
          <a:chOff x="0" y="0"/>
          <a:chExt cx="0" cy="0"/>
        </a:xfrm>
      </p:grpSpPr>
      <p:sp>
        <p:nvSpPr>
          <p:cNvPr id="84" name="Google Shape;84;p9"/>
          <p:cNvSpPr txBox="1"/>
          <p:nvPr>
            <p:ph type="title"/>
          </p:nvPr>
        </p:nvSpPr>
        <p:spPr>
          <a:xfrm>
            <a:off x="711015" y="3581400"/>
            <a:ext cx="1096994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9"/>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Image result for Demo" id="88" name="Google Shape;88;p9"/>
          <p:cNvPicPr preferRelativeResize="0"/>
          <p:nvPr/>
        </p:nvPicPr>
        <p:blipFill rotWithShape="1">
          <a:blip r:embed="rId2">
            <a:alphaModFix/>
          </a:blip>
          <a:srcRect b="0" l="0" r="0" t="0"/>
          <a:stretch/>
        </p:blipFill>
        <p:spPr>
          <a:xfrm>
            <a:off x="2924723" y="1295400"/>
            <a:ext cx="6148084" cy="2133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9" name="Shape 89"/>
        <p:cNvGrpSpPr/>
        <p:nvPr/>
      </p:nvGrpSpPr>
      <p:grpSpPr>
        <a:xfrm>
          <a:off x="0" y="0"/>
          <a:ext cx="0" cy="0"/>
          <a:chOff x="0" y="0"/>
          <a:chExt cx="0" cy="0"/>
        </a:xfrm>
      </p:grpSpPr>
      <p:sp>
        <p:nvSpPr>
          <p:cNvPr id="90" name="Google Shape;90;p10"/>
          <p:cNvSpPr txBox="1"/>
          <p:nvPr>
            <p:ph idx="1" type="body"/>
          </p:nvPr>
        </p:nvSpPr>
        <p:spPr>
          <a:xfrm>
            <a:off x="609441"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1" name="Google Shape;91;p10"/>
          <p:cNvSpPr txBox="1"/>
          <p:nvPr>
            <p:ph idx="2" type="body"/>
          </p:nvPr>
        </p:nvSpPr>
        <p:spPr>
          <a:xfrm>
            <a:off x="6195987"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2" name="Google Shape;92;p10"/>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0"/>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10"/>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96" name="Google Shape;96;p10"/>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97" name="Google Shape;97;p10"/>
          <p:cNvSpPr txBox="1"/>
          <p:nvPr>
            <p:ph type="title"/>
          </p:nvPr>
        </p:nvSpPr>
        <p:spPr>
          <a:xfrm>
            <a:off x="2742486" y="274638"/>
            <a:ext cx="8836898" cy="49288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442" y="1600202"/>
            <a:ext cx="1096994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eveloper.mozilla.org/vi/docs/Web/JavaScript/Reference/Global_Objects/Promis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A15D"/>
              </a:buClr>
              <a:buSzPts val="3200"/>
              <a:buFont typeface="Quattrocento Sans"/>
              <a:buNone/>
            </a:pPr>
            <a:r>
              <a:rPr lang="en-US"/>
              <a:t>JAVASCRIPT NÂNG CAO</a:t>
            </a:r>
            <a:endParaRPr/>
          </a:p>
        </p:txBody>
      </p:sp>
      <p:sp>
        <p:nvSpPr>
          <p:cNvPr id="146" name="Google Shape;146;p18"/>
          <p:cNvSpPr txBox="1"/>
          <p:nvPr>
            <p:ph idx="1" type="subTitle"/>
          </p:nvPr>
        </p:nvSpPr>
        <p:spPr>
          <a:xfrm>
            <a:off x="4567032" y="4876800"/>
            <a:ext cx="7255063" cy="9906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FF0000"/>
              </a:buClr>
              <a:buSzPts val="3200"/>
              <a:buNone/>
            </a:pPr>
            <a:r>
              <a:rPr b="0" lang="en-US">
                <a:solidFill>
                  <a:srgbClr val="FF0000"/>
                </a:solidFill>
              </a:rPr>
              <a:t>Bất đồng bộ và xử lý bất đồng bộ (Phần 2)</a:t>
            </a:r>
            <a:endParaRPr>
              <a:solidFill>
                <a:srgbClr val="FF0000"/>
              </a:solidFill>
            </a:endParaRPr>
          </a:p>
        </p:txBody>
      </p:sp>
      <p:cxnSp>
        <p:nvCxnSpPr>
          <p:cNvPr id="147" name="Google Shape;147;p18"/>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 cách xử lý CALLBACK HELL</a:t>
            </a:r>
            <a:endParaRPr/>
          </a:p>
        </p:txBody>
      </p:sp>
      <p:sp>
        <p:nvSpPr>
          <p:cNvPr id="206" name="Google Shape;206;p2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cách xử lý Callback Hell:</a:t>
            </a:r>
            <a:endParaRPr/>
          </a:p>
          <a:p>
            <a:pPr indent="-285750" lvl="1" marL="742950" rtl="0" algn="l">
              <a:spcBef>
                <a:spcPts val="480"/>
              </a:spcBef>
              <a:spcAft>
                <a:spcPts val="0"/>
              </a:spcAft>
              <a:buSzPts val="2400"/>
              <a:buChar char="❖"/>
            </a:pPr>
            <a:r>
              <a:rPr lang="en-US"/>
              <a:t>Đặt tên cho hàm callback </a:t>
            </a:r>
            <a:endParaRPr/>
          </a:p>
          <a:p>
            <a:pPr indent="-285750" lvl="1" marL="742950" rtl="0" algn="l">
              <a:spcBef>
                <a:spcPts val="480"/>
              </a:spcBef>
              <a:spcAft>
                <a:spcPts val="0"/>
              </a:spcAft>
              <a:buSzPts val="2400"/>
              <a:buChar char="❖"/>
            </a:pPr>
            <a:r>
              <a:rPr lang="en-US"/>
              <a:t>Thiết kế ứng dụng theo dạng module</a:t>
            </a:r>
            <a:endParaRPr/>
          </a:p>
          <a:p>
            <a:pPr indent="-285750" lvl="1" marL="742950" rtl="0" algn="l">
              <a:spcBef>
                <a:spcPts val="480"/>
              </a:spcBef>
              <a:spcAft>
                <a:spcPts val="0"/>
              </a:spcAft>
              <a:buSzPts val="2400"/>
              <a:buChar char="❖"/>
            </a:pPr>
            <a:r>
              <a:rPr lang="en-US"/>
              <a:t>Định nghĩa hàm trước khi gọi</a:t>
            </a:r>
            <a:endParaRPr/>
          </a:p>
          <a:p>
            <a:pPr indent="-285750" lvl="1" marL="742950" rtl="0" algn="l">
              <a:spcBef>
                <a:spcPts val="480"/>
              </a:spcBef>
              <a:spcAft>
                <a:spcPts val="0"/>
              </a:spcAft>
              <a:buSzPts val="2400"/>
              <a:buChar char="❖"/>
            </a:pPr>
            <a:r>
              <a:rPr lang="en-US"/>
              <a:t>Sử dụng Promises (ES2015 - ES6)</a:t>
            </a:r>
            <a:endParaRPr/>
          </a:p>
          <a:p>
            <a:pPr indent="-285750" lvl="1" marL="742950" rtl="0" algn="l">
              <a:spcBef>
                <a:spcPts val="480"/>
              </a:spcBef>
              <a:spcAft>
                <a:spcPts val="0"/>
              </a:spcAft>
              <a:buSzPts val="2400"/>
              <a:buChar char="❖"/>
            </a:pPr>
            <a:r>
              <a:rPr lang="en-US"/>
              <a:t>Sử dụng Async/Await (ES2017 – ES8)</a:t>
            </a:r>
            <a:endParaRPr/>
          </a:p>
          <a:p>
            <a:pPr indent="-133350" lvl="1" marL="742950" rtl="0" algn="l">
              <a:spcBef>
                <a:spcPts val="480"/>
              </a:spcBef>
              <a:spcAft>
                <a:spcPts val="0"/>
              </a:spcAft>
              <a:buSzPts val="2400"/>
              <a:buNone/>
            </a:pPr>
            <a:r>
              <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1000"/>
                                        <p:tgtEl>
                                          <p:spTgt spid="20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1000"/>
                                        <p:tgtEl>
                                          <p:spTgt spid="20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Effect filter="fade" transition="in">
                                      <p:cBhvr>
                                        <p:cTn dur="1000"/>
                                        <p:tgtEl>
                                          <p:spTgt spid="20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Effect filter="fade" transition="in">
                                      <p:cBhvr>
                                        <p:cTn dur="1000"/>
                                        <p:tgtEl>
                                          <p:spTgt spid="2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Đặt tên cho hàm callback</a:t>
            </a:r>
            <a:endParaRPr/>
          </a:p>
        </p:txBody>
      </p:sp>
      <p:sp>
        <p:nvSpPr>
          <p:cNvPr id="213" name="Google Shape;213;p2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Khi thực hiện viết hàm callback thì đa phần chúng ta sẽ không đặt tên (hàm vô danh) điều này không nên, hãy đặt tên cho chúng.</a:t>
            </a:r>
            <a:endParaRPr/>
          </a:p>
        </p:txBody>
      </p:sp>
      <p:pic>
        <p:nvPicPr>
          <p:cNvPr id="214" name="Google Shape;214;p28"/>
          <p:cNvPicPr preferRelativeResize="0"/>
          <p:nvPr/>
        </p:nvPicPr>
        <p:blipFill rotWithShape="1">
          <a:blip r:embed="rId3">
            <a:alphaModFix/>
          </a:blip>
          <a:srcRect b="0" l="0" r="0" t="0"/>
          <a:stretch/>
        </p:blipFill>
        <p:spPr>
          <a:xfrm>
            <a:off x="323032" y="2667000"/>
            <a:ext cx="5607050" cy="2400986"/>
          </a:xfrm>
          <a:prstGeom prst="rect">
            <a:avLst/>
          </a:prstGeom>
          <a:noFill/>
          <a:ln>
            <a:noFill/>
          </a:ln>
        </p:spPr>
      </p:pic>
      <p:pic>
        <p:nvPicPr>
          <p:cNvPr id="215" name="Google Shape;215;p28"/>
          <p:cNvPicPr preferRelativeResize="0"/>
          <p:nvPr/>
        </p:nvPicPr>
        <p:blipFill rotWithShape="1">
          <a:blip r:embed="rId4">
            <a:alphaModFix/>
          </a:blip>
          <a:srcRect b="0" l="0" r="0" t="0"/>
          <a:stretch/>
        </p:blipFill>
        <p:spPr>
          <a:xfrm>
            <a:off x="6211365" y="2666035"/>
            <a:ext cx="5638030" cy="2400986"/>
          </a:xfrm>
          <a:prstGeom prst="rect">
            <a:avLst/>
          </a:prstGeom>
          <a:noFill/>
          <a:ln>
            <a:noFill/>
          </a:ln>
        </p:spPr>
      </p:pic>
      <p:sp>
        <p:nvSpPr>
          <p:cNvPr id="216" name="Google Shape;216;p28"/>
          <p:cNvSpPr txBox="1"/>
          <p:nvPr/>
        </p:nvSpPr>
        <p:spPr>
          <a:xfrm>
            <a:off x="1842238" y="5141953"/>
            <a:ext cx="18004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rgbClr val="FF0000"/>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Không nên</a:t>
            </a:r>
            <a:endParaRPr b="1" sz="2400">
              <a:solidFill>
                <a:schemeClr val="dk1"/>
              </a:solidFill>
              <a:latin typeface="Calibri"/>
              <a:ea typeface="Calibri"/>
              <a:cs typeface="Calibri"/>
              <a:sym typeface="Calibri"/>
            </a:endParaRPr>
          </a:p>
        </p:txBody>
      </p:sp>
      <p:sp>
        <p:nvSpPr>
          <p:cNvPr id="217" name="Google Shape;217;p28"/>
          <p:cNvSpPr txBox="1"/>
          <p:nvPr/>
        </p:nvSpPr>
        <p:spPr>
          <a:xfrm>
            <a:off x="8130133" y="5138601"/>
            <a:ext cx="10070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B050"/>
                </a:solidFill>
                <a:latin typeface="Calibri"/>
                <a:ea typeface="Calibri"/>
                <a:cs typeface="Calibri"/>
                <a:sym typeface="Calibri"/>
              </a:rPr>
              <a:t>✓</a:t>
            </a:r>
            <a:r>
              <a:rPr b="1" lang="en-US" sz="2400">
                <a:solidFill>
                  <a:srgbClr val="FF0000"/>
                </a:solidFill>
                <a:latin typeface="Calibri"/>
                <a:ea typeface="Calibri"/>
                <a:cs typeface="Calibri"/>
                <a:sym typeface="Calibri"/>
              </a:rPr>
              <a:t> </a:t>
            </a:r>
            <a:r>
              <a:rPr b="1" lang="en-US" sz="2400">
                <a:solidFill>
                  <a:schemeClr val="dk1"/>
                </a:solidFill>
                <a:latin typeface="Calibri"/>
                <a:ea typeface="Calibri"/>
                <a:cs typeface="Calibri"/>
                <a:sym typeface="Calibri"/>
              </a:rPr>
              <a:t>Nên</a:t>
            </a:r>
            <a:endParaRPr b="1" sz="2400">
              <a:solidFill>
                <a:schemeClr val="dk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1000"/>
                                        <p:tgtEl>
                                          <p:spTgt spid="21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Thiết kế ứng dụng theo dạng module</a:t>
            </a:r>
            <a:endParaRPr/>
          </a:p>
        </p:txBody>
      </p:sp>
      <p:sp>
        <p:nvSpPr>
          <p:cNvPr id="224" name="Google Shape;224;p2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Ý tưởng này được Isaac Schlueter (cha đẻ của npm) đưa ra thông qua phát biểu:</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165100" lvl="0" marL="342900" rtl="0" algn="l">
              <a:spcBef>
                <a:spcPts val="560"/>
              </a:spcBef>
              <a:spcAft>
                <a:spcPts val="0"/>
              </a:spcAft>
              <a:buClr>
                <a:srgbClr val="FF5A33"/>
              </a:buClr>
              <a:buSzPts val="2800"/>
              <a:buFont typeface="Noto Sans Symbols"/>
              <a:buNone/>
            </a:pPr>
            <a:r>
              <a:t/>
            </a:r>
            <a:endParaRPr/>
          </a:p>
          <a:p>
            <a:pPr indent="-342900" lvl="0" marL="342900" rtl="0" algn="l">
              <a:spcBef>
                <a:spcPts val="560"/>
              </a:spcBef>
              <a:spcAft>
                <a:spcPts val="0"/>
              </a:spcAft>
              <a:buClr>
                <a:srgbClr val="FF5A33"/>
              </a:buClr>
              <a:buSzPts val="2800"/>
              <a:buFont typeface="Noto Sans Symbols"/>
              <a:buChar char="❑"/>
            </a:pPr>
            <a:r>
              <a:rPr lang="en-US"/>
              <a:t>Với phiên bản đang áp dụng cho môn học này (ES5), chúng ta có thể tạo ra các đối tượng để thực hiện module hóa các hàm callback</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225" name="Google Shape;225;p29"/>
          <p:cNvPicPr preferRelativeResize="0"/>
          <p:nvPr/>
        </p:nvPicPr>
        <p:blipFill rotWithShape="1">
          <a:blip r:embed="rId3">
            <a:alphaModFix/>
          </a:blip>
          <a:srcRect b="0" l="0" r="0" t="0"/>
          <a:stretch/>
        </p:blipFill>
        <p:spPr>
          <a:xfrm>
            <a:off x="1446212" y="2007725"/>
            <a:ext cx="9296400" cy="14097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000"/>
                                        <p:tgtEl>
                                          <p:spTgt spid="2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1000"/>
                                        <p:tgtEl>
                                          <p:spTgt spid="22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1000"/>
                                        <p:tgtEl>
                                          <p:spTgt spid="22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animEffect filter="fade" transition="in">
                                      <p:cBhvr>
                                        <p:cTn dur="1000"/>
                                        <p:tgtEl>
                                          <p:spTgt spid="2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animEffect filter="fade" transition="in">
                                      <p:cBhvr>
                                        <p:cTn dur="1000"/>
                                        <p:tgtEl>
                                          <p:spTgt spid="22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
                                            <p:txEl>
                                              <p:pRg end="5" st="5"/>
                                            </p:txEl>
                                          </p:spTgt>
                                        </p:tgtEl>
                                        <p:attrNameLst>
                                          <p:attrName>style.visibility</p:attrName>
                                        </p:attrNameLst>
                                      </p:cBhvr>
                                      <p:to>
                                        <p:strVal val="visible"/>
                                      </p:to>
                                    </p:set>
                                    <p:animEffect filter="fade" transition="in">
                                      <p:cBhvr>
                                        <p:cTn dur="1000"/>
                                        <p:tgtEl>
                                          <p:spTgt spid="2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Thiết kế ứng dụng theo dạng module</a:t>
            </a:r>
            <a:endParaRPr/>
          </a:p>
        </p:txBody>
      </p:sp>
      <p:pic>
        <p:nvPicPr>
          <p:cNvPr id="232" name="Google Shape;232;p30"/>
          <p:cNvPicPr preferRelativeResize="0"/>
          <p:nvPr/>
        </p:nvPicPr>
        <p:blipFill rotWithShape="1">
          <a:blip r:embed="rId3">
            <a:alphaModFix/>
          </a:blip>
          <a:srcRect b="0" l="0" r="0" t="0"/>
          <a:stretch/>
        </p:blipFill>
        <p:spPr>
          <a:xfrm>
            <a:off x="323032" y="2667000"/>
            <a:ext cx="5607050" cy="2400986"/>
          </a:xfrm>
          <a:prstGeom prst="rect">
            <a:avLst/>
          </a:prstGeom>
          <a:noFill/>
          <a:ln>
            <a:noFill/>
          </a:ln>
        </p:spPr>
      </p:pic>
      <p:sp>
        <p:nvSpPr>
          <p:cNvPr id="233" name="Google Shape;233;p30"/>
          <p:cNvSpPr txBox="1"/>
          <p:nvPr/>
        </p:nvSpPr>
        <p:spPr>
          <a:xfrm>
            <a:off x="1842238" y="5141953"/>
            <a:ext cx="18004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a:t>
            </a:r>
            <a:r>
              <a:rPr b="1" lang="en-US" sz="2400">
                <a:solidFill>
                  <a:schemeClr val="dk1"/>
                </a:solidFill>
                <a:latin typeface="Calibri"/>
                <a:ea typeface="Calibri"/>
                <a:cs typeface="Calibri"/>
                <a:sym typeface="Calibri"/>
              </a:rPr>
              <a:t>Không nên</a:t>
            </a:r>
            <a:endParaRPr b="1" sz="2400">
              <a:solidFill>
                <a:schemeClr val="dk1"/>
              </a:solidFill>
              <a:latin typeface="Calibri"/>
              <a:ea typeface="Calibri"/>
              <a:cs typeface="Calibri"/>
              <a:sym typeface="Calibri"/>
            </a:endParaRPr>
          </a:p>
        </p:txBody>
      </p:sp>
      <p:sp>
        <p:nvSpPr>
          <p:cNvPr id="234" name="Google Shape;234;p30"/>
          <p:cNvSpPr txBox="1"/>
          <p:nvPr/>
        </p:nvSpPr>
        <p:spPr>
          <a:xfrm>
            <a:off x="8546095" y="5141952"/>
            <a:ext cx="10070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B050"/>
                </a:solidFill>
                <a:latin typeface="Calibri"/>
                <a:ea typeface="Calibri"/>
                <a:cs typeface="Calibri"/>
                <a:sym typeface="Calibri"/>
              </a:rPr>
              <a:t>✓</a:t>
            </a:r>
            <a:r>
              <a:rPr b="1" lang="en-US" sz="2400">
                <a:solidFill>
                  <a:srgbClr val="FF0000"/>
                </a:solidFill>
                <a:latin typeface="Calibri"/>
                <a:ea typeface="Calibri"/>
                <a:cs typeface="Calibri"/>
                <a:sym typeface="Calibri"/>
              </a:rPr>
              <a:t> </a:t>
            </a:r>
            <a:r>
              <a:rPr b="1" lang="en-US" sz="2400">
                <a:solidFill>
                  <a:schemeClr val="dk1"/>
                </a:solidFill>
                <a:latin typeface="Calibri"/>
                <a:ea typeface="Calibri"/>
                <a:cs typeface="Calibri"/>
                <a:sym typeface="Calibri"/>
              </a:rPr>
              <a:t>Nên</a:t>
            </a:r>
            <a:endParaRPr b="1" sz="2400">
              <a:solidFill>
                <a:schemeClr val="dk1"/>
              </a:solidFill>
              <a:latin typeface="Calibri"/>
              <a:ea typeface="Calibri"/>
              <a:cs typeface="Calibri"/>
              <a:sym typeface="Calibri"/>
            </a:endParaRPr>
          </a:p>
        </p:txBody>
      </p:sp>
      <p:pic>
        <p:nvPicPr>
          <p:cNvPr id="235" name="Google Shape;235;p30"/>
          <p:cNvPicPr preferRelativeResize="0"/>
          <p:nvPr>
            <p:ph idx="1" type="body"/>
          </p:nvPr>
        </p:nvPicPr>
        <p:blipFill rotWithShape="1">
          <a:blip r:embed="rId4">
            <a:alphaModFix/>
          </a:blip>
          <a:srcRect b="0" l="0" r="0" t="0"/>
          <a:stretch/>
        </p:blipFill>
        <p:spPr>
          <a:xfrm>
            <a:off x="6289950" y="1638283"/>
            <a:ext cx="5289433" cy="347138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Định nghĩa hàm trước khi gọi</a:t>
            </a:r>
            <a:endParaRPr b="0"/>
          </a:p>
        </p:txBody>
      </p:sp>
      <p:sp>
        <p:nvSpPr>
          <p:cNvPr id="242" name="Google Shape;242;p3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Định nghĩa hàm trước sau đó khi cần sử dụng làm callback thì chỉ cần gọi tên hàm</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243" name="Google Shape;243;p31"/>
          <p:cNvPicPr preferRelativeResize="0"/>
          <p:nvPr/>
        </p:nvPicPr>
        <p:blipFill rotWithShape="1">
          <a:blip r:embed="rId3">
            <a:alphaModFix/>
          </a:blip>
          <a:srcRect b="0" l="0" r="0" t="0"/>
          <a:stretch/>
        </p:blipFill>
        <p:spPr>
          <a:xfrm>
            <a:off x="323032" y="2667000"/>
            <a:ext cx="5607050" cy="2400986"/>
          </a:xfrm>
          <a:prstGeom prst="rect">
            <a:avLst/>
          </a:prstGeom>
          <a:noFill/>
          <a:ln>
            <a:noFill/>
          </a:ln>
        </p:spPr>
      </p:pic>
      <p:sp>
        <p:nvSpPr>
          <p:cNvPr id="244" name="Google Shape;244;p31"/>
          <p:cNvSpPr txBox="1"/>
          <p:nvPr/>
        </p:nvSpPr>
        <p:spPr>
          <a:xfrm>
            <a:off x="1842238" y="5141953"/>
            <a:ext cx="18004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a:t>
            </a:r>
            <a:r>
              <a:rPr b="1" lang="en-US" sz="2400">
                <a:solidFill>
                  <a:schemeClr val="dk1"/>
                </a:solidFill>
                <a:latin typeface="Calibri"/>
                <a:ea typeface="Calibri"/>
                <a:cs typeface="Calibri"/>
                <a:sym typeface="Calibri"/>
              </a:rPr>
              <a:t>Không nên</a:t>
            </a:r>
            <a:endParaRPr b="1" sz="2400">
              <a:solidFill>
                <a:schemeClr val="dk1"/>
              </a:solidFill>
              <a:latin typeface="Calibri"/>
              <a:ea typeface="Calibri"/>
              <a:cs typeface="Calibri"/>
              <a:sym typeface="Calibri"/>
            </a:endParaRPr>
          </a:p>
        </p:txBody>
      </p:sp>
      <p:sp>
        <p:nvSpPr>
          <p:cNvPr id="245" name="Google Shape;245;p31"/>
          <p:cNvSpPr txBox="1"/>
          <p:nvPr/>
        </p:nvSpPr>
        <p:spPr>
          <a:xfrm>
            <a:off x="8251229" y="5144747"/>
            <a:ext cx="10070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B050"/>
                </a:solidFill>
                <a:latin typeface="Calibri"/>
                <a:ea typeface="Calibri"/>
                <a:cs typeface="Calibri"/>
                <a:sym typeface="Calibri"/>
              </a:rPr>
              <a:t>✓</a:t>
            </a:r>
            <a:r>
              <a:rPr b="1" lang="en-US" sz="2400">
                <a:solidFill>
                  <a:srgbClr val="FF0000"/>
                </a:solidFill>
                <a:latin typeface="Calibri"/>
                <a:ea typeface="Calibri"/>
                <a:cs typeface="Calibri"/>
                <a:sym typeface="Calibri"/>
              </a:rPr>
              <a:t> </a:t>
            </a:r>
            <a:r>
              <a:rPr b="1" lang="en-US" sz="2400">
                <a:solidFill>
                  <a:schemeClr val="dk1"/>
                </a:solidFill>
                <a:latin typeface="Calibri"/>
                <a:ea typeface="Calibri"/>
                <a:cs typeface="Calibri"/>
                <a:sym typeface="Calibri"/>
              </a:rPr>
              <a:t>Nên</a:t>
            </a:r>
            <a:endParaRPr b="1" sz="2400">
              <a:solidFill>
                <a:schemeClr val="dk1"/>
              </a:solidFill>
              <a:latin typeface="Calibri"/>
              <a:ea typeface="Calibri"/>
              <a:cs typeface="Calibri"/>
              <a:sym typeface="Calibri"/>
            </a:endParaRPr>
          </a:p>
        </p:txBody>
      </p:sp>
      <p:pic>
        <p:nvPicPr>
          <p:cNvPr id="246" name="Google Shape;246;p31"/>
          <p:cNvPicPr preferRelativeResize="0"/>
          <p:nvPr/>
        </p:nvPicPr>
        <p:blipFill rotWithShape="1">
          <a:blip r:embed="rId4">
            <a:alphaModFix/>
          </a:blip>
          <a:srcRect b="0" l="0" r="0" t="0"/>
          <a:stretch/>
        </p:blipFill>
        <p:spPr>
          <a:xfrm>
            <a:off x="6399212" y="2267636"/>
            <a:ext cx="4940300" cy="280035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3: </a:t>
            </a:r>
            <a:br>
              <a:rPr lang="en-US"/>
            </a:br>
            <a:r>
              <a:rPr lang="en-US"/>
              <a:t>KHÁI NIỆM PROMISE</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Promise</a:t>
            </a:r>
            <a:endParaRPr/>
          </a:p>
        </p:txBody>
      </p:sp>
      <p:sp>
        <p:nvSpPr>
          <p:cNvPr id="258" name="Google Shape;258;p3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5A33"/>
              </a:buClr>
              <a:buSzPct val="100000"/>
              <a:buFont typeface="Noto Sans Symbols"/>
              <a:buChar char="❑"/>
            </a:pPr>
            <a:r>
              <a:rPr b="1" lang="en-US"/>
              <a:t>Promise</a:t>
            </a:r>
            <a:r>
              <a:rPr lang="en-US"/>
              <a:t> là một đối tượng đặc biệt dùng cho các xử lý bất đồng bộ. Nó đại diện cho một xử lý bất đồng bộ và chứa kết quả cũng như các lỗi xảy ra từ việc xử lý bất đồng bộ.</a:t>
            </a:r>
            <a:endParaRPr/>
          </a:p>
          <a:p>
            <a:pPr indent="-342900" lvl="0" marL="342900" rtl="0" algn="l">
              <a:spcBef>
                <a:spcPts val="518"/>
              </a:spcBef>
              <a:spcAft>
                <a:spcPts val="0"/>
              </a:spcAft>
              <a:buClr>
                <a:srgbClr val="FF5A33"/>
              </a:buClr>
              <a:buSzPct val="100000"/>
              <a:buFont typeface="Noto Sans Symbols"/>
              <a:buChar char="❑"/>
            </a:pPr>
            <a:r>
              <a:rPr lang="en-US"/>
              <a:t>Một </a:t>
            </a:r>
            <a:r>
              <a:rPr b="1" lang="en-US"/>
              <a:t>Promise</a:t>
            </a:r>
            <a:r>
              <a:rPr lang="en-US"/>
              <a:t> đại diện cho một giá trị mà ta không cần phải biết ngay khi khởi tạo. Bằng cách sử dụng </a:t>
            </a:r>
            <a:r>
              <a:rPr b="1" lang="en-US"/>
              <a:t>Promise</a:t>
            </a:r>
            <a:r>
              <a:rPr lang="en-US"/>
              <a:t> ta có thể kết hợp với các hàm xử lý khác để sử dụng kết quả sau khi thực thi xử lý bất đồng bộ mà nó đang đại diện. Vì vậy mà ta có thể lập trình bất đồng bộ gần giống với kiểu lập trình đồng bộ - tức là đợi xử lý bất đồng bộ xong mới thực thi các thao tác mà cần sử dụng tới kết quả của xử lý đó. Để có thể làm được việc đó thay vì trả ra kết quả của việc xử lý đồng bộ, </a:t>
            </a:r>
            <a:r>
              <a:rPr b="1" lang="en-US"/>
              <a:t>Promise</a:t>
            </a:r>
            <a:r>
              <a:rPr lang="en-US"/>
              <a:t> sẽ trả ra một </a:t>
            </a:r>
            <a:r>
              <a:rPr i="1" lang="en-US"/>
              <a:t>promise</a:t>
            </a:r>
            <a:r>
              <a:rPr lang="en-US"/>
              <a:t> khác. Bằng promise mới này ta lại có thể lặp lại việc sử dụng kết quả của thao tác xử lý lúc trước để làm đầu vào cho các thao tác xử lý lúc sau.</a:t>
            </a:r>
            <a:endParaRPr/>
          </a:p>
        </p:txBody>
      </p:sp>
      <p:sp>
        <p:nvSpPr>
          <p:cNvPr id="259" name="Google Shape;259;p33"/>
          <p:cNvSpPr txBox="1"/>
          <p:nvPr/>
        </p:nvSpPr>
        <p:spPr>
          <a:xfrm>
            <a:off x="2742485" y="6324600"/>
            <a:ext cx="93682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Nguồn: </a:t>
            </a:r>
            <a:r>
              <a:rPr lang="en-US" sz="1800" u="sng">
                <a:solidFill>
                  <a:schemeClr val="hlink"/>
                </a:solidFill>
                <a:latin typeface="Calibri"/>
                <a:ea typeface="Calibri"/>
                <a:cs typeface="Calibri"/>
                <a:sym typeface="Calibri"/>
                <a:hlinkClick r:id="rId3"/>
              </a:rPr>
              <a:t>https://developer.mozilla.org/vi/docs/Web/JavaScript/Reference/Global_Objects/Promise</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1000"/>
                                        <p:tgtEl>
                                          <p:spTgt spid="2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1000"/>
                                        <p:tgtEl>
                                          <p:spTgt spid="25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Promise</a:t>
            </a:r>
            <a:endParaRPr/>
          </a:p>
        </p:txBody>
      </p:sp>
      <p:sp>
        <p:nvSpPr>
          <p:cNvPr id="266" name="Google Shape;266;p3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một cách ngắn gọn: Một object </a:t>
            </a:r>
            <a:r>
              <a:rPr b="1" lang="en-US"/>
              <a:t>Promise</a:t>
            </a:r>
            <a:r>
              <a:rPr lang="en-US"/>
              <a:t> đại diện cho một giá trị ở thời điểm hiện tại có thể chưa tồn tại, nhưng sẽ được xử lý và có giá trị vào một thời gian nào đó trong tương lai. Việc này sẽ giúp bạn viết các dòng code xử lý không đồng bộ trông có vẻ đồng bộ hơn.</a:t>
            </a:r>
            <a:endParaRPr/>
          </a:p>
          <a:p>
            <a:pPr indent="-165100" lvl="0" marL="342900" rtl="0" algn="l">
              <a:spcBef>
                <a:spcPts val="560"/>
              </a:spcBef>
              <a:spcAft>
                <a:spcPts val="0"/>
              </a:spcAft>
              <a:buClr>
                <a:srgbClr val="FF5A33"/>
              </a:buClr>
              <a:buSzPts val="2800"/>
              <a:buFont typeface="Noto Sans Symbols"/>
              <a:buNone/>
            </a:pPr>
            <a:r>
              <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1000"/>
                                        <p:tgtEl>
                                          <p:spTgt spid="2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a:t>
            </a:r>
            <a:endParaRPr/>
          </a:p>
        </p:txBody>
      </p:sp>
      <p:sp>
        <p:nvSpPr>
          <p:cNvPr id="273" name="Google Shape;273;p3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Tạo một Promise: tạo mới đối tượng Promise bằng cú pháp </a:t>
            </a:r>
            <a:r>
              <a:rPr b="1" lang="en-US"/>
              <a:t>new Promise</a:t>
            </a:r>
            <a:r>
              <a:rPr lang="en-US"/>
              <a:t>. Và hàm constructor của Promise nhận 2 tham số là 2 hàm </a:t>
            </a:r>
            <a:r>
              <a:rPr b="1" lang="en-US"/>
              <a:t>resolve</a:t>
            </a:r>
            <a:r>
              <a:rPr lang="en-US"/>
              <a:t> và </a:t>
            </a:r>
            <a:r>
              <a:rPr b="1" lang="en-US"/>
              <a:t>reject</a:t>
            </a:r>
            <a:r>
              <a:rPr lang="en-US"/>
              <a:t>.</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274" name="Google Shape;274;p35"/>
          <p:cNvPicPr preferRelativeResize="0"/>
          <p:nvPr/>
        </p:nvPicPr>
        <p:blipFill rotWithShape="1">
          <a:blip r:embed="rId3">
            <a:alphaModFix/>
          </a:blip>
          <a:srcRect b="0" l="0" r="0" t="0"/>
          <a:stretch/>
        </p:blipFill>
        <p:spPr>
          <a:xfrm>
            <a:off x="2303462" y="2908300"/>
            <a:ext cx="7581900" cy="10414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1000"/>
                                        <p:tgtEl>
                                          <p:spTgt spid="2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1000"/>
                                        <p:tgtEl>
                                          <p:spTgt spid="27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 – các trạng thái của Promise</a:t>
            </a:r>
            <a:endParaRPr/>
          </a:p>
        </p:txBody>
      </p:sp>
      <p:sp>
        <p:nvSpPr>
          <p:cNvPr id="281" name="Google Shape;281;p3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Các trạng thái của Promise:</a:t>
            </a:r>
            <a:endParaRPr/>
          </a:p>
          <a:p>
            <a:pPr indent="-285750" lvl="1" marL="742950" rtl="0" algn="l">
              <a:spcBef>
                <a:spcPts val="480"/>
              </a:spcBef>
              <a:spcAft>
                <a:spcPts val="0"/>
              </a:spcAft>
              <a:buSzPts val="2400"/>
              <a:buChar char="❖"/>
            </a:pPr>
            <a:r>
              <a:rPr lang="en-US"/>
              <a:t>Pending (đang xử lý)</a:t>
            </a:r>
            <a:endParaRPr/>
          </a:p>
          <a:p>
            <a:pPr indent="-285750" lvl="1" marL="742950" rtl="0" algn="l">
              <a:spcBef>
                <a:spcPts val="480"/>
              </a:spcBef>
              <a:spcAft>
                <a:spcPts val="0"/>
              </a:spcAft>
              <a:buSzPts val="2400"/>
              <a:buChar char="❖"/>
            </a:pPr>
            <a:r>
              <a:rPr lang="en-US"/>
              <a:t>Fulfilled (resolve - đã hoàn thành)</a:t>
            </a:r>
            <a:endParaRPr/>
          </a:p>
          <a:p>
            <a:pPr indent="-285750" lvl="1" marL="742950" rtl="0" algn="l">
              <a:spcBef>
                <a:spcPts val="480"/>
              </a:spcBef>
              <a:spcAft>
                <a:spcPts val="0"/>
              </a:spcAft>
              <a:buSzPts val="2400"/>
              <a:buChar char="❖"/>
            </a:pPr>
            <a:r>
              <a:rPr lang="en-US"/>
              <a:t>Rejected (đã bị từ chối)</a:t>
            </a:r>
            <a:endParaRPr/>
          </a:p>
          <a:p>
            <a:pPr indent="-133350" lvl="1" marL="742950" rtl="0" algn="l">
              <a:spcBef>
                <a:spcPts val="480"/>
              </a:spcBef>
              <a:spcAft>
                <a:spcPts val="0"/>
              </a:spcAft>
              <a:buSzPts val="2400"/>
              <a:buNone/>
            </a:pPr>
            <a:r>
              <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282" name="Google Shape;282;p36"/>
          <p:cNvPicPr preferRelativeResize="0"/>
          <p:nvPr/>
        </p:nvPicPr>
        <p:blipFill rotWithShape="1">
          <a:blip r:embed="rId3">
            <a:alphaModFix/>
          </a:blip>
          <a:srcRect b="0" l="0" r="0" t="0"/>
          <a:stretch/>
        </p:blipFill>
        <p:spPr>
          <a:xfrm>
            <a:off x="2436812" y="3048000"/>
            <a:ext cx="7692980" cy="32004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1000"/>
                                        <p:tgtEl>
                                          <p:spTgt spid="2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1000"/>
                                        <p:tgtEl>
                                          <p:spTgt spid="28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1000"/>
                                        <p:tgtEl>
                                          <p:spTgt spid="28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
                                            <p:txEl>
                                              <p:pRg end="3" st="3"/>
                                            </p:txEl>
                                          </p:spTgt>
                                        </p:tgtEl>
                                        <p:attrNameLst>
                                          <p:attrName>style.visibility</p:attrName>
                                        </p:attrNameLst>
                                      </p:cBhvr>
                                      <p:to>
                                        <p:strVal val="visible"/>
                                      </p:to>
                                    </p:set>
                                    <p:animEffect filter="fade" transition="in">
                                      <p:cBhvr>
                                        <p:cTn dur="1000"/>
                                        <p:tgtEl>
                                          <p:spTgt spid="28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
                                            <p:txEl>
                                              <p:pRg end="4" st="4"/>
                                            </p:txEl>
                                          </p:spTgt>
                                        </p:tgtEl>
                                        <p:attrNameLst>
                                          <p:attrName>style.visibility</p:attrName>
                                        </p:attrNameLst>
                                      </p:cBhvr>
                                      <p:to>
                                        <p:strVal val="visible"/>
                                      </p:to>
                                    </p:set>
                                    <p:animEffect filter="fade" transition="in">
                                      <p:cBhvr>
                                        <p:cTn dur="1000"/>
                                        <p:tgtEl>
                                          <p:spTgt spid="28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
                                            <p:txEl>
                                              <p:pRg end="5" st="5"/>
                                            </p:txEl>
                                          </p:spTgt>
                                        </p:tgtEl>
                                        <p:attrNameLst>
                                          <p:attrName>style.visibility</p:attrName>
                                        </p:attrNameLst>
                                      </p:cBhvr>
                                      <p:to>
                                        <p:strVal val="visible"/>
                                      </p:to>
                                    </p:set>
                                    <p:animEffect filter="fade" transition="in">
                                      <p:cBhvr>
                                        <p:cTn dur="1000"/>
                                        <p:tgtEl>
                                          <p:spTgt spid="2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Mục tiêu</a:t>
            </a:r>
            <a:endParaRPr/>
          </a:p>
        </p:txBody>
      </p:sp>
      <p:sp>
        <p:nvSpPr>
          <p:cNvPr id="153" name="Google Shape;153;p19"/>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Callback Hell</a:t>
            </a:r>
            <a:endParaRPr/>
          </a:p>
          <a:p>
            <a:pPr indent="-342900" lvl="0" marL="342900" rtl="0" algn="l">
              <a:spcBef>
                <a:spcPts val="560"/>
              </a:spcBef>
              <a:spcAft>
                <a:spcPts val="0"/>
              </a:spcAft>
              <a:buClr>
                <a:srgbClr val="FF5A33"/>
              </a:buClr>
              <a:buSzPts val="2800"/>
              <a:buFont typeface="Noto Sans Symbols"/>
              <a:buChar char="◉"/>
            </a:pPr>
            <a:r>
              <a:rPr lang="en-US"/>
              <a:t>Có thể xử lý code để tránh rơi vào tình huống tạo callback hell</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Promise</a:t>
            </a:r>
            <a:endParaRPr/>
          </a:p>
          <a:p>
            <a:pPr indent="-342900" lvl="0" marL="342900" rtl="0" algn="l">
              <a:spcBef>
                <a:spcPts val="560"/>
              </a:spcBef>
              <a:spcAft>
                <a:spcPts val="0"/>
              </a:spcAft>
              <a:buClr>
                <a:srgbClr val="FF5A33"/>
              </a:buClr>
              <a:buSzPts val="2800"/>
              <a:buFont typeface="Noto Sans Symbols"/>
              <a:buChar char="◉"/>
            </a:pPr>
            <a:r>
              <a:rPr lang="en-US"/>
              <a:t>Có thể xử lý được bài toán bất đồng bộ bằng Promise</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 – các trạng thái của Promise</a:t>
            </a:r>
            <a:endParaRPr/>
          </a:p>
        </p:txBody>
      </p:sp>
      <p:sp>
        <p:nvSpPr>
          <p:cNvPr id="289" name="Google Shape;289;p3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Trạng thái Pending (đang xử lý): trạng thái đã tạo ra promise tuy nhiên chưa được thực thi </a:t>
            </a:r>
            <a:endParaRPr/>
          </a:p>
          <a:p>
            <a:pPr indent="-133350" lvl="1" marL="742950" rtl="0" algn="l">
              <a:spcBef>
                <a:spcPts val="480"/>
              </a:spcBef>
              <a:spcAft>
                <a:spcPts val="0"/>
              </a:spcAft>
              <a:buSzPts val="2400"/>
              <a:buNone/>
            </a:pPr>
            <a:r>
              <a:t/>
            </a:r>
            <a:endParaRPr/>
          </a:p>
          <a:p>
            <a:pPr indent="-165100" lvl="0" marL="342900" rtl="0" algn="l">
              <a:spcBef>
                <a:spcPts val="560"/>
              </a:spcBef>
              <a:spcAft>
                <a:spcPts val="0"/>
              </a:spcAft>
              <a:buClr>
                <a:srgbClr val="FF5A33"/>
              </a:buClr>
              <a:buSzPts val="2800"/>
              <a:buFont typeface="Noto Sans Symbols"/>
              <a:buNone/>
            </a:pPr>
            <a:r>
              <a:t/>
            </a:r>
            <a:endParaRPr/>
          </a:p>
        </p:txBody>
      </p:sp>
      <p:pic>
        <p:nvPicPr>
          <p:cNvPr id="290" name="Google Shape;290;p37"/>
          <p:cNvPicPr preferRelativeResize="0"/>
          <p:nvPr/>
        </p:nvPicPr>
        <p:blipFill rotWithShape="1">
          <a:blip r:embed="rId3">
            <a:alphaModFix/>
          </a:blip>
          <a:srcRect b="0" l="0" r="0" t="0"/>
          <a:stretch/>
        </p:blipFill>
        <p:spPr>
          <a:xfrm>
            <a:off x="3370262" y="2362200"/>
            <a:ext cx="5448300" cy="14224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 – các trạng thái của Promise</a:t>
            </a:r>
            <a:endParaRPr/>
          </a:p>
        </p:txBody>
      </p:sp>
      <p:sp>
        <p:nvSpPr>
          <p:cNvPr id="297" name="Google Shape;297;p3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Trạng thái Fulfilled (resolve - đã hoàn thành): Promise đã được thực thi và return kết quả resolve(). Khi hàm resolve được trả về (chỉ nhận 1 giá trị duy nhất) – promise được phép gọi đến lệnh .then() – để tiếp tục thực hiện logic tiếp theo.</a:t>
            </a:r>
            <a:endParaRPr/>
          </a:p>
        </p:txBody>
      </p:sp>
      <p:pic>
        <p:nvPicPr>
          <p:cNvPr id="298" name="Google Shape;298;p38"/>
          <p:cNvPicPr preferRelativeResize="0"/>
          <p:nvPr/>
        </p:nvPicPr>
        <p:blipFill rotWithShape="1">
          <a:blip r:embed="rId3">
            <a:alphaModFix/>
          </a:blip>
          <a:srcRect b="0" l="0" r="0" t="0"/>
          <a:stretch/>
        </p:blipFill>
        <p:spPr>
          <a:xfrm>
            <a:off x="5256212" y="2514600"/>
            <a:ext cx="4818151" cy="423545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 – các trạng thái của Promise</a:t>
            </a:r>
            <a:endParaRPr/>
          </a:p>
        </p:txBody>
      </p:sp>
      <p:sp>
        <p:nvSpPr>
          <p:cNvPr id="305" name="Google Shape;305;p3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Trạng thái Reject (đã bị từ chối): Promise đã được thực thi và return kết quả reject(). Khi hàm reject được trả về (chỉ nhận 1 giá trị duy nhất) – promise được phép gọi đến lệnh .catch() – để tiếp tục thực hiện logic tiếp theo.</a:t>
            </a:r>
            <a:endParaRPr/>
          </a:p>
          <a:p>
            <a:pPr indent="-342900" lvl="0" marL="342900" rtl="0" algn="l">
              <a:spcBef>
                <a:spcPts val="560"/>
              </a:spcBef>
              <a:spcAft>
                <a:spcPts val="0"/>
              </a:spcAft>
              <a:buClr>
                <a:srgbClr val="FF5A33"/>
              </a:buClr>
              <a:buSzPts val="2800"/>
              <a:buFont typeface="Noto Sans Symbols"/>
              <a:buChar char="❑"/>
            </a:pPr>
            <a:r>
              <a:rPr lang="en-US"/>
              <a:t>Nếu không thực hiện hàm .catch()</a:t>
            </a:r>
            <a:endParaRPr/>
          </a:p>
          <a:p>
            <a:pPr indent="0" lvl="0" marL="0" rtl="0" algn="l">
              <a:spcBef>
                <a:spcPts val="560"/>
              </a:spcBef>
              <a:spcAft>
                <a:spcPts val="0"/>
              </a:spcAft>
              <a:buSzPts val="2800"/>
              <a:buNone/>
            </a:pPr>
            <a:r>
              <a:rPr lang="en-US"/>
              <a:t>thì message báo lỗi sẽ chuyển thành error</a:t>
            </a:r>
            <a:endParaRPr/>
          </a:p>
        </p:txBody>
      </p:sp>
      <p:pic>
        <p:nvPicPr>
          <p:cNvPr id="306" name="Google Shape;306;p39"/>
          <p:cNvPicPr preferRelativeResize="0"/>
          <p:nvPr/>
        </p:nvPicPr>
        <p:blipFill rotWithShape="1">
          <a:blip r:embed="rId3">
            <a:alphaModFix/>
          </a:blip>
          <a:srcRect b="0" l="0" r="0" t="0"/>
          <a:stretch/>
        </p:blipFill>
        <p:spPr>
          <a:xfrm>
            <a:off x="7313612" y="2571432"/>
            <a:ext cx="4583201" cy="398145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a:t>
            </a:r>
            <a:endParaRPr/>
          </a:p>
        </p:txBody>
      </p:sp>
      <p:sp>
        <p:nvSpPr>
          <p:cNvPr id="313" name="Google Shape;313;p4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2: thực hiện chuyển màu màn hình sang màu vàng sau 1 giây, sau đó 1 giây chuyển sang màu xanh lá cây. </a:t>
            </a:r>
            <a:endParaRPr/>
          </a:p>
        </p:txBody>
      </p:sp>
      <p:pic>
        <p:nvPicPr>
          <p:cNvPr id="314" name="Google Shape;314;p40"/>
          <p:cNvPicPr preferRelativeResize="0"/>
          <p:nvPr/>
        </p:nvPicPr>
        <p:blipFill rotWithShape="1">
          <a:blip r:embed="rId3">
            <a:alphaModFix/>
          </a:blip>
          <a:srcRect b="0" l="0" r="0" t="0"/>
          <a:stretch/>
        </p:blipFill>
        <p:spPr>
          <a:xfrm>
            <a:off x="2970212" y="2133600"/>
            <a:ext cx="6565901" cy="1397381"/>
          </a:xfrm>
          <a:prstGeom prst="rect">
            <a:avLst/>
          </a:prstGeom>
          <a:noFill/>
          <a:ln>
            <a:noFill/>
          </a:ln>
        </p:spPr>
      </p:pic>
      <p:pic>
        <p:nvPicPr>
          <p:cNvPr id="315" name="Google Shape;315;p40"/>
          <p:cNvPicPr preferRelativeResize="0"/>
          <p:nvPr/>
        </p:nvPicPr>
        <p:blipFill rotWithShape="1">
          <a:blip r:embed="rId4">
            <a:alphaModFix/>
          </a:blip>
          <a:srcRect b="0" l="0" r="0" t="0"/>
          <a:stretch/>
        </p:blipFill>
        <p:spPr>
          <a:xfrm>
            <a:off x="2970212" y="3685927"/>
            <a:ext cx="6565902" cy="281647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a:t>
            </a:r>
            <a:endParaRPr/>
          </a:p>
        </p:txBody>
      </p:sp>
      <p:sp>
        <p:nvSpPr>
          <p:cNvPr id="322" name="Google Shape;322;p4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3: Đặt vấn đề bạn mong muốn sẽ đạt điểm môn “Lập trình javascript nâng cao” là trên 9 điểm tổng kết để đạt danh hiệu “sinh viên xuất sắc” – nếu đạt được điều kiện này nhà trường sẽ trao giải cho bạn một chuyến du lịch Singapore.</a:t>
            </a:r>
            <a:endParaRPr/>
          </a:p>
          <a:p>
            <a:pPr indent="-342900" lvl="0" marL="342900" rtl="0" algn="l">
              <a:spcBef>
                <a:spcPts val="560"/>
              </a:spcBef>
              <a:spcAft>
                <a:spcPts val="0"/>
              </a:spcAft>
              <a:buClr>
                <a:srgbClr val="FF5A33"/>
              </a:buClr>
              <a:buSzPts val="2800"/>
              <a:buFont typeface="Noto Sans Symbols"/>
              <a:buChar char="❑"/>
            </a:pPr>
            <a:r>
              <a:rPr lang="en-US"/>
              <a:t>Để biết được kết quả bạn có được đi Singapore hay không thì cần phải chờ sau khi thi hết block (1.5 tháng). Do đó chúng ta cần tạo ra 1 kịch bản và các hành động có thể xảy ra sau thời gian này (tạo ra promise)</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a:t>
            </a:r>
            <a:endParaRPr/>
          </a:p>
        </p:txBody>
      </p:sp>
      <p:pic>
        <p:nvPicPr>
          <p:cNvPr id="329" name="Google Shape;329;p42"/>
          <p:cNvPicPr preferRelativeResize="0"/>
          <p:nvPr>
            <p:ph idx="1" type="body"/>
          </p:nvPr>
        </p:nvPicPr>
        <p:blipFill rotWithShape="1">
          <a:blip r:embed="rId3">
            <a:alphaModFix/>
          </a:blip>
          <a:srcRect b="0" l="0" r="0" t="0"/>
          <a:stretch/>
        </p:blipFill>
        <p:spPr>
          <a:xfrm>
            <a:off x="531812" y="1066800"/>
            <a:ext cx="6445860" cy="5257800"/>
          </a:xfrm>
          <a:prstGeom prst="rect">
            <a:avLst/>
          </a:prstGeom>
          <a:noFill/>
          <a:ln>
            <a:noFill/>
          </a:ln>
        </p:spPr>
      </p:pic>
      <p:pic>
        <p:nvPicPr>
          <p:cNvPr id="330" name="Google Shape;330;p42"/>
          <p:cNvPicPr preferRelativeResize="0"/>
          <p:nvPr/>
        </p:nvPicPr>
        <p:blipFill rotWithShape="1">
          <a:blip r:embed="rId4">
            <a:alphaModFix/>
          </a:blip>
          <a:srcRect b="0" l="0" r="0" t="0"/>
          <a:stretch/>
        </p:blipFill>
        <p:spPr>
          <a:xfrm>
            <a:off x="7386623" y="1066800"/>
            <a:ext cx="3663979" cy="1467213"/>
          </a:xfrm>
          <a:prstGeom prst="rect">
            <a:avLst/>
          </a:prstGeom>
          <a:noFill/>
          <a:ln>
            <a:noFill/>
          </a:ln>
        </p:spPr>
      </p:pic>
      <p:pic>
        <p:nvPicPr>
          <p:cNvPr id="331" name="Google Shape;331;p42"/>
          <p:cNvPicPr preferRelativeResize="0"/>
          <p:nvPr/>
        </p:nvPicPr>
        <p:blipFill rotWithShape="1">
          <a:blip r:embed="rId5">
            <a:alphaModFix/>
          </a:blip>
          <a:srcRect b="0" l="0" r="0" t="0"/>
          <a:stretch/>
        </p:blipFill>
        <p:spPr>
          <a:xfrm>
            <a:off x="7410941" y="2679625"/>
            <a:ext cx="3639661" cy="1459107"/>
          </a:xfrm>
          <a:prstGeom prst="rect">
            <a:avLst/>
          </a:prstGeom>
          <a:noFill/>
          <a:ln>
            <a:noFill/>
          </a:ln>
        </p:spPr>
      </p:pic>
      <p:pic>
        <p:nvPicPr>
          <p:cNvPr id="332" name="Google Shape;332;p42"/>
          <p:cNvPicPr preferRelativeResize="0"/>
          <p:nvPr/>
        </p:nvPicPr>
        <p:blipFill rotWithShape="1">
          <a:blip r:embed="rId6">
            <a:alphaModFix/>
          </a:blip>
          <a:srcRect b="0" l="0" r="0" t="0"/>
          <a:stretch/>
        </p:blipFill>
        <p:spPr>
          <a:xfrm>
            <a:off x="7408862" y="4284345"/>
            <a:ext cx="3111500" cy="1270000"/>
          </a:xfrm>
          <a:prstGeom prst="rect">
            <a:avLst/>
          </a:prstGeom>
          <a:noFill/>
          <a:ln>
            <a:noFill/>
          </a:ln>
        </p:spPr>
      </p:pic>
      <p:pic>
        <p:nvPicPr>
          <p:cNvPr id="333" name="Google Shape;333;p42"/>
          <p:cNvPicPr preferRelativeResize="0"/>
          <p:nvPr/>
        </p:nvPicPr>
        <p:blipFill rotWithShape="1">
          <a:blip r:embed="rId7">
            <a:alphaModFix/>
          </a:blip>
          <a:srcRect b="0" l="0" r="0" t="0"/>
          <a:stretch/>
        </p:blipFill>
        <p:spPr>
          <a:xfrm>
            <a:off x="7397273" y="5565405"/>
            <a:ext cx="4265772" cy="1061190"/>
          </a:xfrm>
          <a:prstGeom prst="rect">
            <a:avLst/>
          </a:prstGeom>
          <a:noFill/>
          <a:ln>
            <a:noFill/>
          </a:ln>
        </p:spPr>
      </p:pic>
      <p:cxnSp>
        <p:nvCxnSpPr>
          <p:cNvPr id="334" name="Google Shape;334;p42"/>
          <p:cNvCxnSpPr/>
          <p:nvPr/>
        </p:nvCxnSpPr>
        <p:spPr>
          <a:xfrm flipH="1" rot="-5400000">
            <a:off x="10540412" y="5032345"/>
            <a:ext cx="648000" cy="396000"/>
          </a:xfrm>
          <a:prstGeom prst="bentConnector3">
            <a:avLst>
              <a:gd fmla="val 421" name="adj1"/>
            </a:avLst>
          </a:prstGeom>
          <a:noFill/>
          <a:ln cap="flat" cmpd="sng" w="114300">
            <a:solidFill>
              <a:srgbClr val="4A7DBA"/>
            </a:solidFill>
            <a:prstDash val="solid"/>
            <a:round/>
            <a:headEnd len="sm" w="sm" type="none"/>
            <a:tailEnd len="med" w="med" type="triangle"/>
          </a:ln>
        </p:spPr>
      </p:cxnSp>
    </p:spTree>
  </p:cSld>
  <p:clrMapOvr>
    <a:masterClrMapping/>
  </p:clrMapOvr>
  <mc:AlternateContent>
    <mc:Choice Requires="p14">
      <p:transition spd="slow" p14:dur="14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a:t>
            </a:r>
            <a:endParaRPr/>
          </a:p>
        </p:txBody>
      </p:sp>
      <p:sp>
        <p:nvSpPr>
          <p:cNvPr id="341" name="Google Shape;341;p4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Thực hiện nhiều lệnh .then() liên tiếp: điều này hoàn toàn có thể thực hiện được với một điều kiện là tham số của hàm .then() là các hàm.</a:t>
            </a:r>
            <a:endParaRPr/>
          </a:p>
          <a:p>
            <a:pPr indent="-285750" lvl="1" marL="742950" rtl="0" algn="l">
              <a:spcBef>
                <a:spcPts val="480"/>
              </a:spcBef>
              <a:spcAft>
                <a:spcPts val="0"/>
              </a:spcAft>
              <a:buSzPts val="2400"/>
              <a:buChar char="❖"/>
            </a:pPr>
            <a:r>
              <a:rPr lang="en-US"/>
              <a:t>Tuy nhiên có 1 chú ý là khi ta không sử dung promise trong các hàm .then() liên tiếp thì sẽ dẫn đến việc mất đi sự đồng bộ</a:t>
            </a:r>
            <a:endParaRPr/>
          </a:p>
        </p:txBody>
      </p:sp>
      <p:pic>
        <p:nvPicPr>
          <p:cNvPr id="342" name="Google Shape;342;p43"/>
          <p:cNvPicPr preferRelativeResize="0"/>
          <p:nvPr/>
        </p:nvPicPr>
        <p:blipFill rotWithShape="1">
          <a:blip r:embed="rId3">
            <a:alphaModFix/>
          </a:blip>
          <a:srcRect b="0" l="0" r="0" t="0"/>
          <a:stretch/>
        </p:blipFill>
        <p:spPr>
          <a:xfrm>
            <a:off x="881391" y="3306763"/>
            <a:ext cx="3722188" cy="3444873"/>
          </a:xfrm>
          <a:prstGeom prst="rect">
            <a:avLst/>
          </a:prstGeom>
          <a:noFill/>
          <a:ln>
            <a:noFill/>
          </a:ln>
        </p:spPr>
      </p:pic>
      <p:pic>
        <p:nvPicPr>
          <p:cNvPr id="343" name="Google Shape;343;p43"/>
          <p:cNvPicPr preferRelativeResize="0"/>
          <p:nvPr/>
        </p:nvPicPr>
        <p:blipFill rotWithShape="1">
          <a:blip r:embed="rId4">
            <a:alphaModFix/>
          </a:blip>
          <a:srcRect b="0" l="0" r="0" t="0"/>
          <a:stretch/>
        </p:blipFill>
        <p:spPr>
          <a:xfrm>
            <a:off x="6246812" y="3886200"/>
            <a:ext cx="5559696" cy="2223878"/>
          </a:xfrm>
          <a:prstGeom prst="rect">
            <a:avLst/>
          </a:prstGeom>
          <a:noFill/>
          <a:ln>
            <a:noFill/>
          </a:ln>
        </p:spPr>
      </p:pic>
      <p:sp>
        <p:nvSpPr>
          <p:cNvPr id="344" name="Google Shape;344;p43"/>
          <p:cNvSpPr/>
          <p:nvPr/>
        </p:nvSpPr>
        <p:spPr>
          <a:xfrm>
            <a:off x="4939800" y="4800600"/>
            <a:ext cx="1307012" cy="4572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a:t>
            </a:r>
            <a:endParaRPr/>
          </a:p>
        </p:txBody>
      </p:sp>
      <p:sp>
        <p:nvSpPr>
          <p:cNvPr id="351" name="Google Shape;351;p4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Thực hiện liên tiếp các Promise liền nhau cho các nghiệp vụ cần đồng bộ</a:t>
            </a:r>
            <a:endParaRPr/>
          </a:p>
        </p:txBody>
      </p:sp>
      <p:sp>
        <p:nvSpPr>
          <p:cNvPr id="352" name="Google Shape;352;p44"/>
          <p:cNvSpPr/>
          <p:nvPr/>
        </p:nvSpPr>
        <p:spPr>
          <a:xfrm>
            <a:off x="4903771" y="3467100"/>
            <a:ext cx="1214613" cy="4572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3" name="Google Shape;353;p44"/>
          <p:cNvPicPr preferRelativeResize="0"/>
          <p:nvPr/>
        </p:nvPicPr>
        <p:blipFill rotWithShape="1">
          <a:blip r:embed="rId3">
            <a:alphaModFix/>
          </a:blip>
          <a:srcRect b="0" l="0" r="0" t="0"/>
          <a:stretch/>
        </p:blipFill>
        <p:spPr>
          <a:xfrm>
            <a:off x="595321" y="1981200"/>
            <a:ext cx="3898892" cy="4635277"/>
          </a:xfrm>
          <a:prstGeom prst="rect">
            <a:avLst/>
          </a:prstGeom>
          <a:noFill/>
          <a:ln>
            <a:noFill/>
          </a:ln>
        </p:spPr>
      </p:pic>
      <p:pic>
        <p:nvPicPr>
          <p:cNvPr id="354" name="Google Shape;354;p44"/>
          <p:cNvPicPr preferRelativeResize="0"/>
          <p:nvPr/>
        </p:nvPicPr>
        <p:blipFill rotWithShape="1">
          <a:blip r:embed="rId4">
            <a:alphaModFix/>
          </a:blip>
          <a:srcRect b="0" l="0" r="0" t="0"/>
          <a:stretch/>
        </p:blipFill>
        <p:spPr>
          <a:xfrm>
            <a:off x="6132505" y="2451100"/>
            <a:ext cx="5461000" cy="24892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 – Promise.all</a:t>
            </a:r>
            <a:endParaRPr/>
          </a:p>
        </p:txBody>
      </p:sp>
      <p:sp>
        <p:nvSpPr>
          <p:cNvPr id="361" name="Google Shape;361;p4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Một tính năng rất hay của </a:t>
            </a:r>
            <a:r>
              <a:rPr b="1" lang="en-US"/>
              <a:t>Promise</a:t>
            </a:r>
            <a:r>
              <a:rPr lang="en-US"/>
              <a:t> đó là có thể thực hiện nhiều promise cùng 1 lúc mà các hoạt động của chúng ko liên quan gì với nhau, nhưng kết quả của những promise đó cần thiết cho 1 hoạt động sau cùng.</a:t>
            </a:r>
            <a:endParaRPr/>
          </a:p>
          <a:p>
            <a:pPr indent="-342900" lvl="0" marL="342900" rtl="0" algn="l">
              <a:spcBef>
                <a:spcPts val="560"/>
              </a:spcBef>
              <a:spcAft>
                <a:spcPts val="0"/>
              </a:spcAft>
              <a:buClr>
                <a:srgbClr val="FF5A33"/>
              </a:buClr>
              <a:buSzPts val="2800"/>
              <a:buFont typeface="Noto Sans Symbols"/>
              <a:buChar char="❑"/>
            </a:pPr>
            <a:r>
              <a:rPr lang="en-US"/>
              <a:t>Hàm </a:t>
            </a:r>
            <a:r>
              <a:rPr b="1" lang="en-US"/>
              <a:t>Promise.all</a:t>
            </a:r>
            <a:r>
              <a:rPr lang="en-US"/>
              <a:t>, tham số truyền vào là 1 mảng các promise cần thực hiện. Khi đó, tham số của </a:t>
            </a:r>
            <a:r>
              <a:rPr b="1" lang="en-US"/>
              <a:t>.then()</a:t>
            </a:r>
            <a:r>
              <a:rPr lang="en-US"/>
              <a:t> chính là 1 mảng chứa các kết quả từ các promise.</a:t>
            </a:r>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Cách tạo ra Promise – Promise.all</a:t>
            </a:r>
            <a:endParaRPr/>
          </a:p>
        </p:txBody>
      </p:sp>
      <p:sp>
        <p:nvSpPr>
          <p:cNvPr id="368" name="Google Shape;368;p4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Nâng cấp ví dụ 3: điểm Assignment 1 được nhập sau 1s, điểm assignment2 được nhập sau 10s, sau đó tính điểm trung bình. </a:t>
            </a:r>
            <a:endParaRPr/>
          </a:p>
        </p:txBody>
      </p:sp>
      <p:pic>
        <p:nvPicPr>
          <p:cNvPr id="369" name="Google Shape;369;p46"/>
          <p:cNvPicPr preferRelativeResize="0"/>
          <p:nvPr/>
        </p:nvPicPr>
        <p:blipFill rotWithShape="1">
          <a:blip r:embed="rId3">
            <a:alphaModFix/>
          </a:blip>
          <a:srcRect b="0" l="0" r="0" t="0"/>
          <a:stretch/>
        </p:blipFill>
        <p:spPr>
          <a:xfrm>
            <a:off x="748689" y="1981200"/>
            <a:ext cx="5193323" cy="4737768"/>
          </a:xfrm>
          <a:prstGeom prst="rect">
            <a:avLst/>
          </a:prstGeom>
          <a:noFill/>
          <a:ln>
            <a:noFill/>
          </a:ln>
        </p:spPr>
      </p:pic>
      <p:pic>
        <p:nvPicPr>
          <p:cNvPr id="370" name="Google Shape;370;p46"/>
          <p:cNvPicPr preferRelativeResize="0"/>
          <p:nvPr/>
        </p:nvPicPr>
        <p:blipFill rotWithShape="1">
          <a:blip r:embed="rId4">
            <a:alphaModFix/>
          </a:blip>
          <a:srcRect b="0" l="0" r="0" t="0"/>
          <a:stretch/>
        </p:blipFill>
        <p:spPr>
          <a:xfrm>
            <a:off x="7305515" y="2027609"/>
            <a:ext cx="3928932" cy="1576800"/>
          </a:xfrm>
          <a:prstGeom prst="rect">
            <a:avLst/>
          </a:prstGeom>
          <a:noFill/>
          <a:ln>
            <a:noFill/>
          </a:ln>
        </p:spPr>
      </p:pic>
      <p:pic>
        <p:nvPicPr>
          <p:cNvPr id="371" name="Google Shape;371;p46"/>
          <p:cNvPicPr preferRelativeResize="0"/>
          <p:nvPr/>
        </p:nvPicPr>
        <p:blipFill rotWithShape="1">
          <a:blip r:embed="rId5">
            <a:alphaModFix/>
          </a:blip>
          <a:srcRect b="0" l="0" r="0" t="0"/>
          <a:stretch/>
        </p:blipFill>
        <p:spPr>
          <a:xfrm>
            <a:off x="7305515" y="3779431"/>
            <a:ext cx="3928933" cy="1571573"/>
          </a:xfrm>
          <a:prstGeom prst="rect">
            <a:avLst/>
          </a:prstGeom>
          <a:noFill/>
          <a:ln>
            <a:noFill/>
          </a:ln>
        </p:spPr>
      </p:pic>
      <p:pic>
        <p:nvPicPr>
          <p:cNvPr id="372" name="Google Shape;372;p46"/>
          <p:cNvPicPr preferRelativeResize="0"/>
          <p:nvPr/>
        </p:nvPicPr>
        <p:blipFill rotWithShape="1">
          <a:blip r:embed="rId6">
            <a:alphaModFix/>
          </a:blip>
          <a:srcRect b="0" l="0" r="0" t="0"/>
          <a:stretch/>
        </p:blipFill>
        <p:spPr>
          <a:xfrm>
            <a:off x="7316497" y="5526026"/>
            <a:ext cx="3917950" cy="115182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sp>
        <p:nvSpPr>
          <p:cNvPr id="159" name="Google Shape;159;p2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Callback Hell.</a:t>
            </a:r>
            <a:endParaRPr/>
          </a:p>
          <a:p>
            <a:pPr indent="-342900" lvl="0" marL="342900" rtl="0" algn="l">
              <a:spcBef>
                <a:spcPts val="560"/>
              </a:spcBef>
              <a:spcAft>
                <a:spcPts val="0"/>
              </a:spcAft>
              <a:buClr>
                <a:srgbClr val="FF5A33"/>
              </a:buClr>
              <a:buSzPts val="2800"/>
              <a:buFont typeface="Noto Sans Symbols"/>
              <a:buChar char="🕮"/>
            </a:pPr>
            <a:r>
              <a:rPr lang="en-US"/>
              <a:t>Phương pháp xử lý để tránh Callback Hell</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Promise</a:t>
            </a:r>
            <a:endParaRPr/>
          </a:p>
          <a:p>
            <a:pPr indent="-342900" lvl="0" marL="342900" rtl="0" algn="l">
              <a:spcBef>
                <a:spcPts val="560"/>
              </a:spcBef>
              <a:spcAft>
                <a:spcPts val="0"/>
              </a:spcAft>
              <a:buClr>
                <a:srgbClr val="FF5A33"/>
              </a:buClr>
              <a:buSzPts val="2800"/>
              <a:buFont typeface="Noto Sans Symbols"/>
              <a:buChar char="🕮"/>
            </a:pPr>
            <a:r>
              <a:rPr lang="en-US"/>
              <a:t>Sử dụng được Promise</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Lợi ích khi sử dung Promise</a:t>
            </a:r>
            <a:endParaRPr/>
          </a:p>
        </p:txBody>
      </p:sp>
      <p:sp>
        <p:nvSpPr>
          <p:cNvPr id="379" name="Google Shape;379;p4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Tránh được Callback Hell</a:t>
            </a:r>
            <a:endParaRPr/>
          </a:p>
          <a:p>
            <a:pPr indent="-342900" lvl="0" marL="342900" rtl="0" algn="l">
              <a:spcBef>
                <a:spcPts val="560"/>
              </a:spcBef>
              <a:spcAft>
                <a:spcPts val="0"/>
              </a:spcAft>
              <a:buClr>
                <a:srgbClr val="FF5A33"/>
              </a:buClr>
              <a:buSzPts val="2800"/>
              <a:buFont typeface="Noto Sans Symbols"/>
              <a:buChar char="❑"/>
            </a:pPr>
            <a:r>
              <a:rPr lang="en-US"/>
              <a:t>Code rõ ràng, dễ đọc</a:t>
            </a:r>
            <a:endParaRPr/>
          </a:p>
          <a:p>
            <a:pPr indent="-342900" lvl="0" marL="342900" rtl="0" algn="l">
              <a:spcBef>
                <a:spcPts val="560"/>
              </a:spcBef>
              <a:spcAft>
                <a:spcPts val="0"/>
              </a:spcAft>
              <a:buClr>
                <a:srgbClr val="FF5A33"/>
              </a:buClr>
              <a:buSzPts val="2800"/>
              <a:buFont typeface="Noto Sans Symbols"/>
              <a:buChar char="❑"/>
            </a:pPr>
            <a:r>
              <a:rPr lang="en-US"/>
              <a:t>Dễ debug hơn</a:t>
            </a:r>
            <a:endParaRPr/>
          </a:p>
          <a:p>
            <a:pPr indent="-342900" lvl="0" marL="342900" rtl="0" algn="l">
              <a:spcBef>
                <a:spcPts val="560"/>
              </a:spcBef>
              <a:spcAft>
                <a:spcPts val="0"/>
              </a:spcAft>
              <a:buClr>
                <a:srgbClr val="FF5A33"/>
              </a:buClr>
              <a:buSzPts val="2800"/>
              <a:buFont typeface="Noto Sans Symbols"/>
              <a:buChar char="❑"/>
            </a:pPr>
            <a:r>
              <a:rPr lang="en-US"/>
              <a:t>Giải quyết được hầu hết các vấn đề bất đồng bộ </a:t>
            </a:r>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Tổng kết</a:t>
            </a:r>
            <a:endParaRPr/>
          </a:p>
        </p:txBody>
      </p:sp>
      <p:sp>
        <p:nvSpPr>
          <p:cNvPr id="385" name="Google Shape;385;p4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Callback Hell</a:t>
            </a:r>
            <a:endParaRPr/>
          </a:p>
          <a:p>
            <a:pPr indent="-342900" lvl="0" marL="342900" rtl="0" algn="l">
              <a:spcBef>
                <a:spcPts val="560"/>
              </a:spcBef>
              <a:spcAft>
                <a:spcPts val="0"/>
              </a:spcAft>
              <a:buClr>
                <a:srgbClr val="FF5A33"/>
              </a:buClr>
              <a:buSzPts val="2800"/>
              <a:buFont typeface="Noto Sans Symbols"/>
              <a:buChar char="🗹"/>
            </a:pPr>
            <a:r>
              <a:rPr lang="en-US"/>
              <a:t>Biết các xử lý code để tránh gây ra Callback Hell</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Promise</a:t>
            </a:r>
            <a:endParaRPr/>
          </a:p>
          <a:p>
            <a:pPr indent="-342900" lvl="0" marL="342900" rtl="0" algn="l">
              <a:spcBef>
                <a:spcPts val="560"/>
              </a:spcBef>
              <a:spcAft>
                <a:spcPts val="0"/>
              </a:spcAft>
              <a:buClr>
                <a:srgbClr val="FF5A33"/>
              </a:buClr>
              <a:buSzPts val="2800"/>
              <a:buFont typeface="Noto Sans Symbols"/>
              <a:buChar char="🗹"/>
            </a:pPr>
            <a:r>
              <a:rPr lang="en-US"/>
              <a:t>Sử dung được Promise trong xử lý bất đồng bộ</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Tree>
  </p:cSld>
  <p:clrMapOvr>
    <a:masterClrMapping/>
  </p:clrMapOvr>
  <mc:AlternateContent>
    <mc:Choice Requires="p14">
      <p:transition spd="slow" p14:dur="14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Nhắc lại bài cũ</a:t>
            </a:r>
            <a:endParaRPr/>
          </a:p>
        </p:txBody>
      </p:sp>
      <p:sp>
        <p:nvSpPr>
          <p:cNvPr id="165" name="Google Shape;165;p2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Giải thích được khái niệm bất đồng bộ trong Javascript.</a:t>
            </a:r>
            <a:endParaRPr/>
          </a:p>
          <a:p>
            <a:pPr indent="-342900" lvl="0" marL="342900" rtl="0" algn="l">
              <a:spcBef>
                <a:spcPts val="560"/>
              </a:spcBef>
              <a:spcAft>
                <a:spcPts val="0"/>
              </a:spcAft>
              <a:buClr>
                <a:srgbClr val="FF5A33"/>
              </a:buClr>
              <a:buSzPts val="2800"/>
              <a:buFont typeface="Noto Sans Symbols"/>
              <a:buChar char="🕮"/>
            </a:pPr>
            <a:r>
              <a:rPr lang="en-US"/>
              <a:t>Nguyên lý xử lý bất đồng bộ trong javascript</a:t>
            </a:r>
            <a:endParaRPr/>
          </a:p>
          <a:p>
            <a:pPr indent="-342900" lvl="0" marL="342900" rtl="0" algn="l">
              <a:spcBef>
                <a:spcPts val="560"/>
              </a:spcBef>
              <a:spcAft>
                <a:spcPts val="0"/>
              </a:spcAft>
              <a:buClr>
                <a:srgbClr val="FF5A33"/>
              </a:buClr>
              <a:buSzPts val="2800"/>
              <a:buFont typeface="Noto Sans Symbols"/>
              <a:buChar char="🕮"/>
            </a:pPr>
            <a:r>
              <a:rPr lang="en-US"/>
              <a:t>Giải thích được khái niệm Callback</a:t>
            </a:r>
            <a:endParaRPr/>
          </a:p>
          <a:p>
            <a:pPr indent="-342900" lvl="0" marL="342900" rtl="0" algn="l">
              <a:spcBef>
                <a:spcPts val="560"/>
              </a:spcBef>
              <a:spcAft>
                <a:spcPts val="0"/>
              </a:spcAft>
              <a:buClr>
                <a:srgbClr val="FF5A33"/>
              </a:buClr>
              <a:buSzPts val="2800"/>
              <a:buFont typeface="Noto Sans Symbols"/>
              <a:buChar char="🕮"/>
            </a:pPr>
            <a:r>
              <a:rPr lang="en-US"/>
              <a:t>Sử dụng được Callback</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1000"/>
                                        <p:tgtEl>
                                          <p:spTgt spid="1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1000"/>
                                        <p:tgtEl>
                                          <p:spTgt spid="16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1000"/>
                                        <p:tgtEl>
                                          <p:spTgt spid="16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1000"/>
                                        <p:tgtEl>
                                          <p:spTgt spid="1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1: </a:t>
            </a:r>
            <a:br>
              <a:rPr lang="en-US"/>
            </a:br>
            <a:r>
              <a:rPr b="0" lang="en-US"/>
              <a:t>KHÁI NIỆM CALLBACK HELL</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CALLBACK HELL</a:t>
            </a:r>
            <a:endParaRPr/>
          </a:p>
        </p:txBody>
      </p:sp>
      <p:sp>
        <p:nvSpPr>
          <p:cNvPr id="176" name="Google Shape;176;p2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Trong quá trình xử lý bất đồng bộ trong javascript, chúng ta đã được học cách giải quyết bằng callback, tuy nhiên nếu xử lý không tốt thì rất dễ xảy ra tình huống </a:t>
            </a:r>
            <a:r>
              <a:rPr lang="en-US">
                <a:solidFill>
                  <a:srgbClr val="FF0000"/>
                </a:solidFill>
              </a:rPr>
              <a:t>nhiều hàm callback lồng nhau</a:t>
            </a:r>
            <a:r>
              <a:rPr lang="en-US"/>
              <a:t>.</a:t>
            </a:r>
            <a:endParaRPr/>
          </a:p>
        </p:txBody>
      </p:sp>
      <p:pic>
        <p:nvPicPr>
          <p:cNvPr id="177" name="Google Shape;177;p23"/>
          <p:cNvPicPr preferRelativeResize="0"/>
          <p:nvPr/>
        </p:nvPicPr>
        <p:blipFill rotWithShape="1">
          <a:blip r:embed="rId3">
            <a:alphaModFix/>
          </a:blip>
          <a:srcRect b="0" l="0" r="0" t="0"/>
          <a:stretch/>
        </p:blipFill>
        <p:spPr>
          <a:xfrm>
            <a:off x="2894012" y="2507145"/>
            <a:ext cx="7129196" cy="4158698"/>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CALLBACK HELL</a:t>
            </a:r>
            <a:endParaRPr/>
          </a:p>
        </p:txBody>
      </p:sp>
      <p:sp>
        <p:nvSpPr>
          <p:cNvPr id="184" name="Google Shape;184;p2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Giống như hình minh hoạ callback hell là trạng thái code lồng nhau nhiều cấp dẫn đến hình thành hình kim tự tháp như hình minh họa, khái niệm callback hell chỉ cách code không tối ưu.</a:t>
            </a:r>
            <a:endParaRPr/>
          </a:p>
          <a:p>
            <a:pPr indent="-342900" lvl="0" marL="342900" rtl="0" algn="l">
              <a:spcBef>
                <a:spcPts val="560"/>
              </a:spcBef>
              <a:spcAft>
                <a:spcPts val="0"/>
              </a:spcAft>
              <a:buClr>
                <a:srgbClr val="FF5A33"/>
              </a:buClr>
              <a:buSzPts val="2800"/>
              <a:buFont typeface="Noto Sans Symbols"/>
              <a:buChar char="❑"/>
            </a:pPr>
            <a:r>
              <a:rPr lang="en-US"/>
              <a:t>Các vấn đề của callback hell:</a:t>
            </a:r>
            <a:endParaRPr/>
          </a:p>
          <a:p>
            <a:pPr indent="-285750" lvl="1" marL="742950" rtl="0" algn="l">
              <a:spcBef>
                <a:spcPts val="480"/>
              </a:spcBef>
              <a:spcAft>
                <a:spcPts val="0"/>
              </a:spcAft>
              <a:buSzPts val="2400"/>
              <a:buChar char="❖"/>
            </a:pPr>
            <a:r>
              <a:rPr lang="en-US"/>
              <a:t>Code nhìn phức tạp, khó nắm bắt, khó đọc</a:t>
            </a:r>
            <a:endParaRPr/>
          </a:p>
          <a:p>
            <a:pPr indent="-285750" lvl="1" marL="742950" rtl="0" algn="l">
              <a:spcBef>
                <a:spcPts val="480"/>
              </a:spcBef>
              <a:spcAft>
                <a:spcPts val="0"/>
              </a:spcAft>
              <a:buSzPts val="2400"/>
              <a:buChar char="❖"/>
            </a:pPr>
            <a:r>
              <a:rPr lang="en-US"/>
              <a:t>Khó debug lỗi </a:t>
            </a:r>
            <a:endParaRPr/>
          </a:p>
          <a:p>
            <a:pPr indent="-285750" lvl="1" marL="742950" rtl="0" algn="l">
              <a:spcBef>
                <a:spcPts val="480"/>
              </a:spcBef>
              <a:spcAft>
                <a:spcPts val="0"/>
              </a:spcAft>
              <a:buSzPts val="2400"/>
              <a:buChar char="❖"/>
            </a:pPr>
            <a:r>
              <a:rPr lang="en-US"/>
              <a:t>Giảm thẩm mỹ của code</a:t>
            </a:r>
            <a:endParaRPr/>
          </a:p>
          <a:p>
            <a:pPr indent="-285750" lvl="1" marL="742950" rtl="0" algn="l">
              <a:spcBef>
                <a:spcPts val="480"/>
              </a:spcBef>
              <a:spcAft>
                <a:spcPts val="0"/>
              </a:spcAft>
              <a:buSzPts val="2400"/>
              <a:buChar char="❖"/>
            </a:pPr>
            <a:r>
              <a:rPr lang="en-US"/>
              <a:t>Khó maintain (bảo trì)</a:t>
            </a:r>
            <a:endParaRPr/>
          </a:p>
          <a:p>
            <a:pPr indent="-165100" lvl="0" marL="342900" rtl="0" algn="l">
              <a:spcBef>
                <a:spcPts val="560"/>
              </a:spcBef>
              <a:spcAft>
                <a:spcPts val="0"/>
              </a:spcAft>
              <a:buClr>
                <a:srgbClr val="FF5A33"/>
              </a:buClr>
              <a:buSzPts val="2800"/>
              <a:buFont typeface="Noto Sans Symbols"/>
              <a:buNone/>
            </a:pPr>
            <a:r>
              <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Effect filter="fade" transition="in">
                                      <p:cBhvr>
                                        <p:cTn dur="1000"/>
                                        <p:tgtEl>
                                          <p:spTgt spid="18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Effect filter="fade" transition="in">
                                      <p:cBhvr>
                                        <p:cTn dur="1000"/>
                                        <p:tgtEl>
                                          <p:spTgt spid="18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Effect filter="fade" transition="in">
                                      <p:cBhvr>
                                        <p:cTn dur="1000"/>
                                        <p:tgtEl>
                                          <p:spTgt spid="18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Effect filter="fade" transition="in">
                                      <p:cBhvr>
                                        <p:cTn dur="1000"/>
                                        <p:tgtEl>
                                          <p:spTgt spid="18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animEffect filter="fade" transition="in">
                                      <p:cBhvr>
                                        <p:cTn dur="1000"/>
                                        <p:tgtEl>
                                          <p:spTgt spid="18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5" st="5"/>
                                            </p:txEl>
                                          </p:spTgt>
                                        </p:tgtEl>
                                        <p:attrNameLst>
                                          <p:attrName>style.visibility</p:attrName>
                                        </p:attrNameLst>
                                      </p:cBhvr>
                                      <p:to>
                                        <p:strVal val="visible"/>
                                      </p:to>
                                    </p:set>
                                    <p:animEffect filter="fade" transition="in">
                                      <p:cBhvr>
                                        <p:cTn dur="1000"/>
                                        <p:tgtEl>
                                          <p:spTgt spid="18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6" st="6"/>
                                            </p:txEl>
                                          </p:spTgt>
                                        </p:tgtEl>
                                        <p:attrNameLst>
                                          <p:attrName>style.visibility</p:attrName>
                                        </p:attrNameLst>
                                      </p:cBhvr>
                                      <p:to>
                                        <p:strVal val="visible"/>
                                      </p:to>
                                    </p:set>
                                    <p:animEffect filter="fade" transition="in">
                                      <p:cBhvr>
                                        <p:cTn dur="1000"/>
                                        <p:tgtEl>
                                          <p:spTgt spid="18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a:t>Khái niệm CALLBACK HELL</a:t>
            </a:r>
            <a:endParaRPr/>
          </a:p>
        </p:txBody>
      </p:sp>
      <p:sp>
        <p:nvSpPr>
          <p:cNvPr id="191" name="Google Shape;191;p2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5A33"/>
              </a:buClr>
              <a:buSzPts val="2800"/>
              <a:buFont typeface="Noto Sans Symbols"/>
              <a:buChar char="❑"/>
            </a:pPr>
            <a:r>
              <a:rPr lang="en-US"/>
              <a:t>Ví dụ 1:</a:t>
            </a:r>
            <a:endParaRPr/>
          </a:p>
        </p:txBody>
      </p:sp>
      <p:pic>
        <p:nvPicPr>
          <p:cNvPr id="192" name="Google Shape;192;p25"/>
          <p:cNvPicPr preferRelativeResize="0"/>
          <p:nvPr/>
        </p:nvPicPr>
        <p:blipFill rotWithShape="1">
          <a:blip r:embed="rId3">
            <a:alphaModFix/>
          </a:blip>
          <a:srcRect b="0" l="0" r="0" t="0"/>
          <a:stretch/>
        </p:blipFill>
        <p:spPr>
          <a:xfrm>
            <a:off x="1217612" y="1676400"/>
            <a:ext cx="4526797" cy="4803616"/>
          </a:xfrm>
          <a:prstGeom prst="rect">
            <a:avLst/>
          </a:prstGeom>
          <a:noFill/>
          <a:ln>
            <a:noFill/>
          </a:ln>
        </p:spPr>
      </p:pic>
      <p:pic>
        <p:nvPicPr>
          <p:cNvPr id="193" name="Google Shape;193;p25"/>
          <p:cNvPicPr preferRelativeResize="0"/>
          <p:nvPr/>
        </p:nvPicPr>
        <p:blipFill rotWithShape="1">
          <a:blip r:embed="rId4">
            <a:alphaModFix/>
          </a:blip>
          <a:srcRect b="0" l="0" r="0" t="0"/>
          <a:stretch/>
        </p:blipFill>
        <p:spPr>
          <a:xfrm>
            <a:off x="7862407" y="3716258"/>
            <a:ext cx="3697061" cy="723900"/>
          </a:xfrm>
          <a:prstGeom prst="rect">
            <a:avLst/>
          </a:prstGeom>
          <a:noFill/>
          <a:ln>
            <a:noFill/>
          </a:ln>
        </p:spPr>
      </p:pic>
      <p:sp>
        <p:nvSpPr>
          <p:cNvPr id="194" name="Google Shape;194;p25"/>
          <p:cNvSpPr/>
          <p:nvPr/>
        </p:nvSpPr>
        <p:spPr>
          <a:xfrm>
            <a:off x="6265665" y="3839329"/>
            <a:ext cx="1066522" cy="477758"/>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200"/>
              <a:buFont typeface="Calibri"/>
              <a:buNone/>
            </a:pPr>
            <a:r>
              <a:rPr lang="en-US"/>
              <a:t>PHẦN 2: </a:t>
            </a:r>
            <a:br>
              <a:rPr lang="en-US"/>
            </a:br>
            <a:r>
              <a:rPr b="0" lang="en-US"/>
              <a:t>CÁC CÁCH XỬ LÝ CALLBACK HELL</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